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5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6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4"/>
  </p:sldMasterIdLst>
  <p:notesMasterIdLst>
    <p:notesMasterId r:id="rId32"/>
  </p:notesMasterIdLst>
  <p:handoutMasterIdLst>
    <p:handoutMasterId r:id="rId33"/>
  </p:handoutMasterIdLst>
  <p:sldIdLst>
    <p:sldId id="256" r:id="rId5"/>
    <p:sldId id="313" r:id="rId6"/>
    <p:sldId id="257" r:id="rId7"/>
    <p:sldId id="258" r:id="rId8"/>
    <p:sldId id="260" r:id="rId9"/>
    <p:sldId id="262" r:id="rId10"/>
    <p:sldId id="259" r:id="rId11"/>
    <p:sldId id="263" r:id="rId12"/>
    <p:sldId id="264" r:id="rId13"/>
    <p:sldId id="265" r:id="rId14"/>
    <p:sldId id="266" r:id="rId15"/>
    <p:sldId id="312" r:id="rId16"/>
    <p:sldId id="267" r:id="rId17"/>
    <p:sldId id="308" r:id="rId18"/>
    <p:sldId id="310" r:id="rId19"/>
    <p:sldId id="281" r:id="rId20"/>
    <p:sldId id="311" r:id="rId21"/>
    <p:sldId id="307" r:id="rId22"/>
    <p:sldId id="293" r:id="rId23"/>
    <p:sldId id="284" r:id="rId24"/>
    <p:sldId id="285" r:id="rId25"/>
    <p:sldId id="298" r:id="rId26"/>
    <p:sldId id="296" r:id="rId27"/>
    <p:sldId id="297" r:id="rId28"/>
    <p:sldId id="286" r:id="rId29"/>
    <p:sldId id="287" r:id="rId30"/>
    <p:sldId id="295" r:id="rId31"/>
  </p:sldIdLst>
  <p:sldSz cx="9144000" cy="5143500" type="screen16x9"/>
  <p:notesSz cx="7099300" cy="102346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ixuan" initials="Z" lastIdx="3" clrIdx="0">
    <p:extLst>
      <p:ext uri="{19B8F6BF-5375-455C-9EA6-DF929625EA0E}">
        <p15:presenceInfo xmlns:p15="http://schemas.microsoft.com/office/powerpoint/2012/main" userId="Zixuan" providerId="None"/>
      </p:ext>
    </p:extLst>
  </p:cmAuthor>
  <p:cmAuthor id="2" name="Gu, Jiaqi" initials="GJ" lastIdx="1" clrIdx="1">
    <p:extLst>
      <p:ext uri="{19B8F6BF-5375-455C-9EA6-DF929625EA0E}">
        <p15:presenceInfo xmlns:p15="http://schemas.microsoft.com/office/powerpoint/2012/main" userId="Gu, Jiaq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5042"/>
    <a:srgbClr val="FFA40B"/>
    <a:srgbClr val="FF9300"/>
    <a:srgbClr val="FFBB48"/>
    <a:srgbClr val="FFFF2D"/>
    <a:srgbClr val="4BFA4E"/>
    <a:srgbClr val="FFFF00"/>
    <a:srgbClr val="0BF90E"/>
    <a:srgbClr val="02FF02"/>
    <a:srgbClr val="E1CE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65306" autoAdjust="0"/>
  </p:normalViewPr>
  <p:slideViewPr>
    <p:cSldViewPr snapToGrid="0">
      <p:cViewPr varScale="1">
        <p:scale>
          <a:sx n="108" d="100"/>
          <a:sy n="108" d="100"/>
        </p:scale>
        <p:origin x="1296" y="19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87" d="100"/>
        <a:sy n="87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51F87A-9FAF-4150-9CE7-58DEA09F6C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27C25C-4C5D-4228-AA6B-87054C08EC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B5BAF-99EB-4FC6-A586-C481E8B4891C}" type="datetimeFigureOut">
              <a:rPr lang="en-US" smtClean="0"/>
              <a:t>1/8/24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C32A76-0870-49AA-ACAD-A33B38FF7E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8BD9D1-B1FC-46D3-82DF-9338CFFC2A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9EC1D-574C-4655-A885-29E161363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031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45384" cy="52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0929" tIns="50465" rIns="100929" bIns="50465" numCol="1" anchor="t" anchorCtr="0" compatLnSpc="1">
            <a:prstTxWarp prst="textNoShape">
              <a:avLst/>
            </a:prstTxWarp>
          </a:bodyPr>
          <a:lstStyle>
            <a:lvl1pPr algn="l" defTabSz="1009394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0036" y="0"/>
            <a:ext cx="3145384" cy="52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0929" tIns="50465" rIns="100929" bIns="50465" numCol="1" anchor="t" anchorCtr="0" compatLnSpc="1">
            <a:prstTxWarp prst="textNoShape">
              <a:avLst/>
            </a:prstTxWarp>
          </a:bodyPr>
          <a:lstStyle>
            <a:lvl1pPr algn="r" defTabSz="1009394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60338" y="779463"/>
            <a:ext cx="6935787" cy="3902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26364" y="4943176"/>
            <a:ext cx="5804335" cy="468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0929" tIns="50465" rIns="100929" bIns="504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882798"/>
            <a:ext cx="3145384" cy="52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0929" tIns="50465" rIns="100929" bIns="50465" numCol="1" anchor="b" anchorCtr="0" compatLnSpc="1">
            <a:prstTxWarp prst="textNoShape">
              <a:avLst/>
            </a:prstTxWarp>
          </a:bodyPr>
          <a:lstStyle>
            <a:lvl1pPr algn="l" defTabSz="1009394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0036" y="9882798"/>
            <a:ext cx="3145384" cy="52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0929" tIns="50465" rIns="100929" bIns="50465" numCol="1" anchor="b" anchorCtr="0" compatLnSpc="1">
            <a:prstTxWarp prst="textNoShape">
              <a:avLst/>
            </a:prstTxWarp>
          </a:bodyPr>
          <a:lstStyle>
            <a:lvl1pPr algn="r" defTabSz="1009394">
              <a:defRPr sz="1300">
                <a:cs typeface="Arial" charset="0"/>
              </a:defRPr>
            </a:lvl1pPr>
          </a:lstStyle>
          <a:p>
            <a:pPr>
              <a:defRPr/>
            </a:pPr>
            <a:fld id="{854CD089-52E0-0F4C-BAA1-402AF4B2A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219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CD089-52E0-0F4C-BAA1-402AF4B2A06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43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CD089-52E0-0F4C-BAA1-402AF4B2A06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97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92150"/>
            <a:ext cx="61468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440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92150"/>
            <a:ext cx="61468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575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92150"/>
            <a:ext cx="61468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8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894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92150"/>
            <a:ext cx="61468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19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92150"/>
            <a:ext cx="61468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03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20549"/>
            <a:ext cx="6400800" cy="1314450"/>
          </a:xfrm>
          <a:extLst>
            <a:ext uri="{91240B29-F687-4f45-9708-019B960494DF}">
              <a14:hiddenLine xmlns=""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122238" algn="ctr">
              <a:buFont typeface="Wingdings" charset="0"/>
              <a:buNone/>
              <a:defRPr sz="2400"/>
            </a:lvl1pPr>
          </a:lstStyle>
          <a:p>
            <a:pPr lvl="0"/>
            <a:r>
              <a:rPr lang="en-US" altLang="zh-CN" noProof="0"/>
              <a:t>Click to edit Master subtitle style</a:t>
            </a:r>
            <a:endParaRPr lang="en-US" noProof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52500" y="1425179"/>
            <a:ext cx="7239000" cy="1102519"/>
          </a:xfrm>
        </p:spPr>
        <p:txBody>
          <a:bodyPr/>
          <a:lstStyle>
            <a:lvl1pPr algn="ctr">
              <a:defRPr>
                <a:latin typeface="+mn-lt"/>
              </a:defRPr>
            </a:lvl1pPr>
          </a:lstStyle>
          <a:p>
            <a:pPr lvl="0"/>
            <a:r>
              <a:rPr lang="en-US" altLang="zh-CN" noProof="0" dirty="0"/>
              <a:t>Click to edit Master title style</a:t>
            </a:r>
            <a:endParaRPr lang="en-US" noProof="0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6610350" y="4797028"/>
            <a:ext cx="2133600" cy="2714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DC3A9-F18E-429D-971F-313D1A202D03}" type="datetime1">
              <a:rPr lang="en-US" smtClean="0"/>
              <a:t>1/8/24</a:t>
            </a:fld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404813" y="4800600"/>
            <a:ext cx="2667000" cy="2714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681413" y="4800600"/>
            <a:ext cx="2133600" cy="2714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6251F-0725-CD40-9953-E44E36B73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0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E52AE-9B5B-43B7-BAB7-7F57AD6E0C1C}" type="datetime1">
              <a:rPr lang="en-US" smtClean="0"/>
              <a:t>1/8/24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95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376" y="76200"/>
            <a:ext cx="2093913" cy="4629150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0051" y="76200"/>
            <a:ext cx="6130925" cy="4629150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7198C-E185-453A-860C-BD9EDD7A3E66}" type="datetime1">
              <a:rPr lang="en-US" smtClean="0"/>
              <a:t>1/8/24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68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869" y="76201"/>
            <a:ext cx="8904157" cy="536972"/>
          </a:xfr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96875" indent="-274638">
              <a:buClr>
                <a:srgbClr val="79217E"/>
              </a:buClr>
              <a:buFont typeface="Arial" panose="020B0604020202020204" pitchFamily="34" charset="0"/>
              <a:buChar char="•"/>
              <a:defRPr sz="1800">
                <a:latin typeface="Helvetica Neue"/>
              </a:defRPr>
            </a:lvl1pPr>
            <a:lvl2pPr marL="573088" indent="0">
              <a:buClr>
                <a:srgbClr val="79217E"/>
              </a:buClr>
              <a:buFontTx/>
              <a:buNone/>
              <a:defRPr sz="1800">
                <a:latin typeface="Helvetica Neue"/>
              </a:defRPr>
            </a:lvl2pPr>
            <a:lvl3pPr marL="1036637" indent="0">
              <a:buClr>
                <a:srgbClr val="79217E"/>
              </a:buClr>
              <a:buFontTx/>
              <a:buNone/>
              <a:defRPr>
                <a:latin typeface="Helvetica Neue"/>
              </a:defRPr>
            </a:lvl3pPr>
            <a:lvl4pPr marL="1431925" indent="0">
              <a:buClr>
                <a:srgbClr val="79217E"/>
              </a:buClr>
              <a:buFontTx/>
              <a:buNone/>
              <a:defRPr>
                <a:latin typeface="Helvetica Neue"/>
              </a:defRPr>
            </a:lvl4pPr>
            <a:lvl5pPr marL="1828800" indent="0">
              <a:buClr>
                <a:srgbClr val="79217E"/>
              </a:buClr>
              <a:buFontTx/>
              <a:buNone/>
              <a:defRPr>
                <a:latin typeface="Helvetica Neue"/>
              </a:defRPr>
            </a:lvl5pPr>
          </a:lstStyle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13438-0E19-4448-BB30-08FC56A4EBF3}" type="datetime1">
              <a:rPr lang="en-US" smtClean="0"/>
              <a:t>1/8/24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0CB1B42-14E2-480B-A081-DFED35425CA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96313" y="4816542"/>
            <a:ext cx="547687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776E2BD7-F5C0-CB49-80DC-EBF80BA2885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71987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Helvetica Neue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latin typeface="Helvetica Neue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dirty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1050D-3D88-4AFE-8C41-DDA353F01E31}" type="datetime1">
              <a:rPr lang="en-US" smtClean="0"/>
              <a:t>1/8/24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37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 Neue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051" y="702469"/>
            <a:ext cx="4111625" cy="40028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6" y="702469"/>
            <a:ext cx="4113213" cy="40028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F032B-C2FC-46CF-8FB5-F39890A16CB7}" type="datetime1">
              <a:rPr lang="en-US" smtClean="0"/>
              <a:t>1/8/24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48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0"/>
            <a:ext cx="8229600" cy="85725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88DAF-8661-47C8-A754-E535F24A8CD1}" type="datetime1">
              <a:rPr lang="en-US" smtClean="0"/>
              <a:t>1/8/24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97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 Neue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FC61D-D098-4082-BF7B-C8A56FE0042A}" type="datetime1">
              <a:rPr lang="en-US" smtClean="0"/>
              <a:t>1/8/24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45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4368F-ADE9-4676-BB4A-CEC00474D0F7}" type="datetime1">
              <a:rPr lang="en-US" smtClean="0"/>
              <a:t>1/8/24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52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C8CF6-CAFF-460E-995C-CB6FD46A0738}" type="datetime1">
              <a:rPr lang="en-US" smtClean="0"/>
              <a:t>1/8/24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88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B7016-EDA4-4024-8CA0-7B8626144091}" type="datetime1">
              <a:rPr lang="en-US" smtClean="0"/>
              <a:t>1/8/24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0050" y="702469"/>
            <a:ext cx="8377238" cy="400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99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62713" y="4814887"/>
            <a:ext cx="2133600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Arial" charset="0"/>
              </a:defRPr>
            </a:lvl1pPr>
          </a:lstStyle>
          <a:p>
            <a:pPr>
              <a:defRPr/>
            </a:pPr>
            <a:fld id="{8CFEEB5A-E8DC-4F8B-91D1-39D21E9B4E35}" type="datetime1">
              <a:rPr lang="en-US" smtClean="0"/>
              <a:t>1/8/24</a:t>
            </a:fld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9100" y="4800600"/>
            <a:ext cx="2667000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31801" y="76201"/>
            <a:ext cx="8272463" cy="536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9954064-85CB-4F29-8E02-989E5EAAE42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96313" y="4816542"/>
            <a:ext cx="547687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776E2BD7-F5C0-CB49-80DC-EBF80BA2885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charset="0"/>
          <a:ea typeface="ＭＳ Ｐゴシック" charset="0"/>
          <a:cs typeface="Arial" charset="0"/>
        </a:defRPr>
      </a:lvl9pPr>
    </p:titleStyle>
    <p:bodyStyle>
      <a:lvl1pPr marL="396875" indent="-274638" algn="l" rtl="0" eaLnBrk="1" fontAlgn="base" hangingPunct="1">
        <a:spcBef>
          <a:spcPct val="20000"/>
        </a:spcBef>
        <a:spcAft>
          <a:spcPct val="0"/>
        </a:spcAft>
        <a:buClr>
          <a:srgbClr val="7E2384"/>
        </a:buClr>
        <a:buSzPct val="9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3088" indent="0" algn="l" rtl="0" eaLnBrk="1" fontAlgn="base" hangingPunct="1">
        <a:spcBef>
          <a:spcPct val="20000"/>
        </a:spcBef>
        <a:spcAft>
          <a:spcPct val="0"/>
        </a:spcAft>
        <a:buClr>
          <a:srgbClr val="7E2384"/>
        </a:buClr>
        <a:buFont typeface="Arial" panose="020B0604020202020204" pitchFamily="34" charset="0"/>
        <a:buNone/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036637" indent="0" algn="l" rtl="0" eaLnBrk="1" fontAlgn="base" hangingPunct="1">
        <a:spcBef>
          <a:spcPct val="20000"/>
        </a:spcBef>
        <a:spcAft>
          <a:spcPct val="0"/>
        </a:spcAft>
        <a:buClr>
          <a:srgbClr val="7E2384"/>
        </a:buClr>
        <a:buFont typeface="Arial" panose="020B0604020202020204" pitchFamily="34" charset="0"/>
        <a:buNone/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431925" indent="0" algn="l" rtl="0" eaLnBrk="1" fontAlgn="base" hangingPunct="1">
        <a:spcBef>
          <a:spcPct val="20000"/>
        </a:spcBef>
        <a:spcAft>
          <a:spcPct val="0"/>
        </a:spcAft>
        <a:buClr>
          <a:srgbClr val="7E2384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  <a:ea typeface="Arial" charset="0"/>
          <a:cs typeface="+mn-cs"/>
        </a:defRPr>
      </a:lvl4pPr>
      <a:lvl5pPr marL="1828800" indent="0" algn="l" rtl="0" eaLnBrk="1" fontAlgn="base" hangingPunct="1">
        <a:spcBef>
          <a:spcPct val="20000"/>
        </a:spcBef>
        <a:spcAft>
          <a:spcPct val="0"/>
        </a:spcAft>
        <a:buClr>
          <a:srgbClr val="7E2384"/>
        </a:buClr>
        <a:buFont typeface="Arial" panose="020B0604020202020204" pitchFamily="34" charset="0"/>
        <a:buNone/>
        <a:defRPr sz="16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•"/>
        <a:defRPr sz="16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•"/>
        <a:defRPr sz="16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•"/>
        <a:defRPr sz="16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•"/>
        <a:defRPr sz="16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eren.zhu@utexas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e.cuhk.edu.hk/~kerenzhu/csci2001b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" Type="http://schemas.openxmlformats.org/officeDocument/2006/relationships/tags" Target="../tags/tag5.xml"/><Relationship Id="rId21" Type="http://schemas.openxmlformats.org/officeDocument/2006/relationships/tags" Target="../tags/tag23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tags" Target="../tags/tag31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tags" Target="../tags/tag30.xml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notesSlide" Target="../notesSlides/notesSlide5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tags" Target="../tags/tag29.xml"/><Relationship Id="rId30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tags" Target="../tags/tag46.xml"/><Relationship Id="rId18" Type="http://schemas.openxmlformats.org/officeDocument/2006/relationships/tags" Target="../tags/tag51.xml"/><Relationship Id="rId26" Type="http://schemas.openxmlformats.org/officeDocument/2006/relationships/tags" Target="../tags/tag59.xml"/><Relationship Id="rId3" Type="http://schemas.openxmlformats.org/officeDocument/2006/relationships/tags" Target="../tags/tag36.xml"/><Relationship Id="rId21" Type="http://schemas.openxmlformats.org/officeDocument/2006/relationships/tags" Target="../tags/tag54.xml"/><Relationship Id="rId7" Type="http://schemas.openxmlformats.org/officeDocument/2006/relationships/tags" Target="../tags/tag40.xml"/><Relationship Id="rId12" Type="http://schemas.openxmlformats.org/officeDocument/2006/relationships/tags" Target="../tags/tag45.xml"/><Relationship Id="rId17" Type="http://schemas.openxmlformats.org/officeDocument/2006/relationships/tags" Target="../tags/tag50.xml"/><Relationship Id="rId25" Type="http://schemas.openxmlformats.org/officeDocument/2006/relationships/tags" Target="../tags/tag58.xml"/><Relationship Id="rId2" Type="http://schemas.openxmlformats.org/officeDocument/2006/relationships/tags" Target="../tags/tag35.xml"/><Relationship Id="rId16" Type="http://schemas.openxmlformats.org/officeDocument/2006/relationships/tags" Target="../tags/tag49.xml"/><Relationship Id="rId20" Type="http://schemas.openxmlformats.org/officeDocument/2006/relationships/tags" Target="../tags/tag53.xml"/><Relationship Id="rId29" Type="http://schemas.openxmlformats.org/officeDocument/2006/relationships/notesSlide" Target="../notesSlides/notesSlide7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24" Type="http://schemas.openxmlformats.org/officeDocument/2006/relationships/tags" Target="../tags/tag57.xml"/><Relationship Id="rId5" Type="http://schemas.openxmlformats.org/officeDocument/2006/relationships/tags" Target="../tags/tag38.xml"/><Relationship Id="rId15" Type="http://schemas.openxmlformats.org/officeDocument/2006/relationships/tags" Target="../tags/tag48.xml"/><Relationship Id="rId23" Type="http://schemas.openxmlformats.org/officeDocument/2006/relationships/tags" Target="../tags/tag56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43.xml"/><Relationship Id="rId19" Type="http://schemas.openxmlformats.org/officeDocument/2006/relationships/tags" Target="../tags/tag52.xml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tags" Target="../tags/tag47.xml"/><Relationship Id="rId22" Type="http://schemas.openxmlformats.org/officeDocument/2006/relationships/tags" Target="../tags/tag55.xml"/><Relationship Id="rId27" Type="http://schemas.openxmlformats.org/officeDocument/2006/relationships/tags" Target="../tags/tag6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6855" y="1251569"/>
            <a:ext cx="9457709" cy="1102519"/>
          </a:xfrm>
        </p:spPr>
        <p:txBody>
          <a:bodyPr/>
          <a:lstStyle/>
          <a:p>
            <a:r>
              <a:rPr lang="en-US" sz="3200">
                <a:latin typeface="Helvetica Neue"/>
              </a:rPr>
              <a:t>CSCI2100B</a:t>
            </a:r>
            <a:r>
              <a:rPr lang="en-US" sz="3200" dirty="0">
                <a:latin typeface="Helvetica Neue"/>
              </a:rPr>
              <a:t>: Data Structure</a:t>
            </a:r>
            <a:br>
              <a:rPr lang="en-US" sz="3200" dirty="0">
                <a:latin typeface="Helvetica Neue"/>
              </a:rPr>
            </a:br>
            <a:r>
              <a:rPr lang="en-US" sz="3200" dirty="0">
                <a:latin typeface="Helvetica Neue"/>
              </a:rPr>
              <a:t>Lecture 1: Introduction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33451" y="3458606"/>
            <a:ext cx="5877098" cy="1102519"/>
          </a:xfrm>
        </p:spPr>
        <p:txBody>
          <a:bodyPr/>
          <a:lstStyle/>
          <a:p>
            <a:pPr>
              <a:defRPr/>
            </a:pPr>
            <a:endParaRPr lang="en-US" altLang="zh-CN" sz="1800" baseline="30000" dirty="0">
              <a:latin typeface="Helvetica Neue"/>
            </a:endParaRPr>
          </a:p>
          <a:p>
            <a:pPr>
              <a:defRPr/>
            </a:pPr>
            <a:r>
              <a:rPr lang="en-US" altLang="zh-CN" sz="1800" dirty="0">
                <a:latin typeface="Helvetica Neue"/>
              </a:rPr>
              <a:t>Keren Zhu</a:t>
            </a:r>
          </a:p>
          <a:p>
            <a:pPr>
              <a:defRPr/>
            </a:pPr>
            <a:r>
              <a:rPr lang="en-US" altLang="zh-CN" sz="1800" dirty="0">
                <a:latin typeface="Helvetica Neue"/>
                <a:hlinkClick r:id="rId3"/>
              </a:rPr>
              <a:t>kerenzhu@cse.cuhk.edu.hk</a:t>
            </a:r>
            <a:endParaRPr lang="en-US" altLang="zh-CN" sz="1800" dirty="0">
              <a:latin typeface="Helvetica Neue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66F791-C60A-473E-AE12-1EFEC5E89161}"/>
              </a:ext>
            </a:extLst>
          </p:cNvPr>
          <p:cNvSpPr txBox="1"/>
          <p:nvPr/>
        </p:nvSpPr>
        <p:spPr>
          <a:xfrm>
            <a:off x="2289748" y="2370758"/>
            <a:ext cx="45794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2DF356-5355-25DE-A584-DECFFF8C2B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01453" y="4361071"/>
            <a:ext cx="2526786" cy="400110"/>
          </a:xfrm>
        </p:spPr>
        <p:txBody>
          <a:bodyPr/>
          <a:lstStyle/>
          <a:p>
            <a:pPr algn="ctr">
              <a:defRPr/>
            </a:pPr>
            <a:r>
              <a:rPr lang="en-US" sz="1800" dirty="0"/>
              <a:t>May 8, 2023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73"/>
    </mc:Choice>
    <mc:Fallback xmlns="">
      <p:transition spd="slow" advTm="2007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A58DF-1C9B-9A63-013C-767743599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assignments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DC359-7886-6EBC-9774-4C7035B40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 assignments (tentative)</a:t>
            </a:r>
          </a:p>
          <a:p>
            <a:r>
              <a:rPr lang="en-US" dirty="0"/>
              <a:t>To submit the source codes and a report to Blackboard</a:t>
            </a:r>
          </a:p>
          <a:p>
            <a:r>
              <a:rPr lang="en-US" dirty="0"/>
              <a:t>The report shall contain:</a:t>
            </a:r>
          </a:p>
          <a:p>
            <a:pPr lvl="1"/>
            <a:r>
              <a:rPr lang="en-US" dirty="0"/>
              <a:t>A detailed code walkthrough</a:t>
            </a:r>
          </a:p>
          <a:p>
            <a:pPr lvl="1"/>
            <a:r>
              <a:rPr lang="en-US" dirty="0"/>
              <a:t>Testcases and examples</a:t>
            </a:r>
          </a:p>
          <a:p>
            <a:pPr lvl="1"/>
            <a:r>
              <a:rPr lang="en-US" dirty="0"/>
              <a:t>Other requested report (like experiments over runtime complexity)</a:t>
            </a:r>
          </a:p>
          <a:p>
            <a:r>
              <a:rPr lang="en-US" dirty="0"/>
              <a:t>Programming language and development </a:t>
            </a:r>
            <a:r>
              <a:rPr lang="en-US" dirty="0" err="1"/>
              <a:t>enviroment</a:t>
            </a:r>
            <a:r>
              <a:rPr lang="en-US" dirty="0"/>
              <a:t> is not restricted</a:t>
            </a:r>
          </a:p>
          <a:p>
            <a:pPr lvl="1"/>
            <a:r>
              <a:rPr lang="en-US" dirty="0"/>
              <a:t>Suggested: C++ and </a:t>
            </a:r>
            <a:r>
              <a:rPr lang="en-US" dirty="0" err="1"/>
              <a:t>Linuxs</a:t>
            </a:r>
            <a:endParaRPr lang="en-US" dirty="0"/>
          </a:p>
          <a:p>
            <a:pPr lvl="1"/>
            <a:r>
              <a:rPr lang="en-US" dirty="0"/>
              <a:t>Other programming languages are accepted but our supports are limited (like C, Java, Python, etc.)</a:t>
            </a:r>
          </a:p>
          <a:p>
            <a:pPr lvl="1"/>
            <a:r>
              <a:rPr lang="en-US" dirty="0"/>
              <a:t>Should implement the codes as instructed (don’t just use std::sort when being asked to implement a sorting algorithm)</a:t>
            </a:r>
          </a:p>
          <a:p>
            <a:r>
              <a:rPr lang="en-US" dirty="0"/>
              <a:t>Can be done in either CSE servers or personal computers</a:t>
            </a:r>
          </a:p>
        </p:txBody>
      </p:sp>
    </p:spTree>
    <p:extLst>
      <p:ext uri="{BB962C8B-B14F-4D97-AF65-F5344CB8AC3E}">
        <p14:creationId xmlns:p14="http://schemas.microsoft.com/office/powerpoint/2010/main" val="3609657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C7C96-D1C1-02DC-92B8-E10EF82C6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Quizzes</a:t>
            </a:r>
            <a:r>
              <a:rPr lang="zh-CN" altLang="en-US" dirty="0"/>
              <a:t> </a:t>
            </a:r>
            <a:r>
              <a:rPr lang="en-US" altLang="zh-CN" dirty="0"/>
              <a:t>and examples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FABB8-0DE2-619A-10E2-890337803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Quizzes will be hold in class</a:t>
            </a:r>
          </a:p>
          <a:p>
            <a:pPr lvl="1"/>
            <a:r>
              <a:rPr lang="en-US" dirty="0"/>
              <a:t>2 quizzes (tentative)</a:t>
            </a:r>
          </a:p>
          <a:p>
            <a:pPr lvl="1"/>
            <a:r>
              <a:rPr lang="en-US" dirty="0"/>
              <a:t>About 20 mins</a:t>
            </a:r>
          </a:p>
          <a:p>
            <a:pPr lvl="1"/>
            <a:r>
              <a:rPr lang="en-US" dirty="0"/>
              <a:t>Will be announced in advance </a:t>
            </a:r>
          </a:p>
          <a:p>
            <a:pPr lvl="1"/>
            <a:r>
              <a:rPr lang="en-US" dirty="0"/>
              <a:t>Closed book and closed notes</a:t>
            </a:r>
          </a:p>
          <a:p>
            <a:pPr lvl="1"/>
            <a:r>
              <a:rPr lang="en-US" dirty="0"/>
              <a:t>Aim to be a practice for the exams</a:t>
            </a:r>
          </a:p>
          <a:p>
            <a:r>
              <a:rPr lang="en-US" dirty="0"/>
              <a:t>Two exams</a:t>
            </a:r>
          </a:p>
          <a:p>
            <a:pPr lvl="1"/>
            <a:r>
              <a:rPr lang="en-US" dirty="0"/>
              <a:t>Closed book and closed notes</a:t>
            </a:r>
          </a:p>
          <a:p>
            <a:pPr lvl="1"/>
            <a:r>
              <a:rPr lang="en-US" dirty="0"/>
              <a:t>Calculator is not needed</a:t>
            </a:r>
          </a:p>
          <a:p>
            <a:pPr lvl="1"/>
            <a:r>
              <a:rPr lang="en-US" dirty="0"/>
              <a:t>Time and location TBD</a:t>
            </a:r>
          </a:p>
        </p:txBody>
      </p:sp>
    </p:spTree>
    <p:extLst>
      <p:ext uri="{BB962C8B-B14F-4D97-AF65-F5344CB8AC3E}">
        <p14:creationId xmlns:p14="http://schemas.microsoft.com/office/powerpoint/2010/main" val="1934028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E8226-A1D7-A1B6-46A5-C372F5005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on AI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69C87-5A3C-C60B-60CD-5FE1D1E4F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C00000"/>
                </a:solidFill>
              </a:rPr>
              <a:t>GPT is prohibited for all assignments!</a:t>
            </a:r>
          </a:p>
          <a:p>
            <a:endParaRPr lang="en-US" dirty="0"/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You can directly find answers (can even write codes for you)</a:t>
            </a:r>
          </a:p>
          <a:p>
            <a:pPr lvl="1"/>
            <a:r>
              <a:rPr lang="en-US" dirty="0"/>
              <a:t>Data structures is a fundamental skill set</a:t>
            </a:r>
          </a:p>
          <a:p>
            <a:pPr lvl="1"/>
            <a:r>
              <a:rPr lang="en-US" dirty="0"/>
              <a:t>You cannot consult AI in everyday work</a:t>
            </a:r>
          </a:p>
          <a:p>
            <a:r>
              <a:rPr lang="en-US" dirty="0"/>
              <a:t>But</a:t>
            </a:r>
          </a:p>
          <a:p>
            <a:pPr lvl="1"/>
            <a:r>
              <a:rPr lang="en-US" dirty="0"/>
              <a:t>Free feel to use AI tool to help you understand a concept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954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3EBC6-EAFA-7265-6B92-3EF881417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do for the first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3580E-4139-DD65-5927-B5D812E64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course website </a:t>
            </a:r>
            <a:r>
              <a:rPr lang="en-US" dirty="0">
                <a:hlinkClick r:id="rId2"/>
              </a:rPr>
              <a:t>https://www.cse.cuhk.edu.hk/~kerenzhu/csci2001b/</a:t>
            </a:r>
            <a:endParaRPr lang="en-US" dirty="0"/>
          </a:p>
          <a:p>
            <a:r>
              <a:rPr lang="en-US" dirty="0"/>
              <a:t>Read the assigned reading for week 1</a:t>
            </a:r>
          </a:p>
          <a:p>
            <a:r>
              <a:rPr lang="en-US" dirty="0"/>
              <a:t>Check Blackboard  </a:t>
            </a:r>
            <a:r>
              <a:rPr lang="en-US" dirty="0" err="1"/>
              <a:t>blackboard.cuhk.edu.hk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Tutorials:</a:t>
            </a:r>
          </a:p>
          <a:p>
            <a:pPr lvl="1"/>
            <a:r>
              <a:rPr lang="en-US" dirty="0"/>
              <a:t>Setting up coding environments</a:t>
            </a:r>
          </a:p>
          <a:p>
            <a:pPr lvl="1"/>
            <a:r>
              <a:rPr lang="en-US" dirty="0"/>
              <a:t>Mathematical induction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89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3EBC6-EAFA-7265-6B92-3EF881417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3580E-4139-DD65-5927-B5D812E64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data structure is a way to organize information to enable efficient computation over that information</a:t>
            </a:r>
          </a:p>
          <a:p>
            <a:r>
              <a:rPr lang="en-US" dirty="0"/>
              <a:t>What are some examples?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E7ADD4-7711-E4FA-410F-C04513F8F932}"/>
              </a:ext>
            </a:extLst>
          </p:cNvPr>
          <p:cNvSpPr/>
          <p:nvPr/>
        </p:nvSpPr>
        <p:spPr bwMode="auto">
          <a:xfrm>
            <a:off x="2514600" y="2914650"/>
            <a:ext cx="971550" cy="171450"/>
          </a:xfrm>
          <a:prstGeom prst="rect">
            <a:avLst/>
          </a:prstGeom>
          <a:solidFill>
            <a:srgbClr val="3333CC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l" defTabSz="685800"/>
            <a:endParaRPr lang="en-US" sz="1800" b="1" dirty="0">
              <a:latin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7A35AB-770B-EAD7-5597-A1D385F53D37}"/>
              </a:ext>
            </a:extLst>
          </p:cNvPr>
          <p:cNvSpPr/>
          <p:nvPr/>
        </p:nvSpPr>
        <p:spPr bwMode="auto">
          <a:xfrm>
            <a:off x="2514600" y="3143250"/>
            <a:ext cx="971550" cy="171450"/>
          </a:xfrm>
          <a:prstGeom prst="rect">
            <a:avLst/>
          </a:prstGeom>
          <a:solidFill>
            <a:srgbClr val="3333CC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l" defTabSz="685800"/>
            <a:endParaRPr lang="en-US" sz="1800" b="1">
              <a:latin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4F2D00-1830-ADC5-DC97-057A0E491D81}"/>
              </a:ext>
            </a:extLst>
          </p:cNvPr>
          <p:cNvSpPr/>
          <p:nvPr/>
        </p:nvSpPr>
        <p:spPr bwMode="auto">
          <a:xfrm>
            <a:off x="2514600" y="3371850"/>
            <a:ext cx="971550" cy="171450"/>
          </a:xfrm>
          <a:prstGeom prst="rect">
            <a:avLst/>
          </a:prstGeom>
          <a:solidFill>
            <a:srgbClr val="3333CC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l" defTabSz="685800"/>
            <a:endParaRPr lang="en-US" sz="1800" b="1">
              <a:latin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682FBE-4A13-AA15-4E1D-DF86C5E7069C}"/>
              </a:ext>
            </a:extLst>
          </p:cNvPr>
          <p:cNvSpPr/>
          <p:nvPr/>
        </p:nvSpPr>
        <p:spPr bwMode="auto">
          <a:xfrm>
            <a:off x="2514600" y="3600450"/>
            <a:ext cx="971550" cy="171450"/>
          </a:xfrm>
          <a:prstGeom prst="rect">
            <a:avLst/>
          </a:prstGeom>
          <a:solidFill>
            <a:srgbClr val="3333CC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l" defTabSz="685800"/>
            <a:endParaRPr lang="en-US" sz="1800" b="1">
              <a:latin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5182F2-D48E-24F7-7E33-D93E96F1ED13}"/>
              </a:ext>
            </a:extLst>
          </p:cNvPr>
          <p:cNvSpPr/>
          <p:nvPr/>
        </p:nvSpPr>
        <p:spPr bwMode="auto">
          <a:xfrm>
            <a:off x="2514600" y="3829050"/>
            <a:ext cx="971550" cy="171450"/>
          </a:xfrm>
          <a:prstGeom prst="rect">
            <a:avLst/>
          </a:prstGeom>
          <a:solidFill>
            <a:srgbClr val="3333CC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l" defTabSz="685800"/>
            <a:endParaRPr lang="en-US" sz="1800" b="1">
              <a:latin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77FB52-9814-F54C-D2E3-AEBF3030F12C}"/>
              </a:ext>
            </a:extLst>
          </p:cNvPr>
          <p:cNvSpPr/>
          <p:nvPr/>
        </p:nvSpPr>
        <p:spPr bwMode="auto">
          <a:xfrm>
            <a:off x="2514600" y="4057650"/>
            <a:ext cx="971550" cy="171450"/>
          </a:xfrm>
          <a:prstGeom prst="rect">
            <a:avLst/>
          </a:prstGeom>
          <a:solidFill>
            <a:srgbClr val="3333CC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l" defTabSz="685800"/>
            <a:endParaRPr lang="en-US" sz="1800" b="1">
              <a:latin typeface="Times New Roman" pitchFamily="18" charset="0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B2FDA2CA-B907-63BA-90AA-F2256BD322FD}"/>
              </a:ext>
            </a:extLst>
          </p:cNvPr>
          <p:cNvSpPr/>
          <p:nvPr/>
        </p:nvSpPr>
        <p:spPr bwMode="auto">
          <a:xfrm rot="5400000">
            <a:off x="5772150" y="2514600"/>
            <a:ext cx="971550" cy="1314450"/>
          </a:xfrm>
          <a:custGeom>
            <a:avLst/>
            <a:gdLst/>
            <a:ahLst/>
            <a:cxnLst/>
            <a:rect l="l" t="t" r="r" b="b"/>
            <a:pathLst>
              <a:path w="1295400" h="1752600">
                <a:moveTo>
                  <a:pt x="0" y="1524000"/>
                </a:moveTo>
                <a:lnTo>
                  <a:pt x="1295400" y="1524000"/>
                </a:lnTo>
                <a:lnTo>
                  <a:pt x="1295400" y="1752600"/>
                </a:lnTo>
                <a:lnTo>
                  <a:pt x="0" y="1752600"/>
                </a:lnTo>
                <a:close/>
                <a:moveTo>
                  <a:pt x="0" y="1219200"/>
                </a:moveTo>
                <a:lnTo>
                  <a:pt x="1295400" y="1219200"/>
                </a:lnTo>
                <a:lnTo>
                  <a:pt x="1295400" y="1447800"/>
                </a:lnTo>
                <a:lnTo>
                  <a:pt x="0" y="1447800"/>
                </a:lnTo>
                <a:close/>
                <a:moveTo>
                  <a:pt x="0" y="914400"/>
                </a:moveTo>
                <a:lnTo>
                  <a:pt x="1295400" y="914400"/>
                </a:lnTo>
                <a:lnTo>
                  <a:pt x="1295400" y="1143000"/>
                </a:lnTo>
                <a:lnTo>
                  <a:pt x="0" y="1143000"/>
                </a:lnTo>
                <a:close/>
                <a:moveTo>
                  <a:pt x="0" y="609600"/>
                </a:moveTo>
                <a:lnTo>
                  <a:pt x="1295400" y="609600"/>
                </a:lnTo>
                <a:lnTo>
                  <a:pt x="1295400" y="838200"/>
                </a:lnTo>
                <a:lnTo>
                  <a:pt x="0" y="838200"/>
                </a:lnTo>
                <a:close/>
                <a:moveTo>
                  <a:pt x="0" y="304800"/>
                </a:moveTo>
                <a:lnTo>
                  <a:pt x="1295400" y="304800"/>
                </a:lnTo>
                <a:lnTo>
                  <a:pt x="1295400" y="533400"/>
                </a:lnTo>
                <a:lnTo>
                  <a:pt x="0" y="533400"/>
                </a:lnTo>
                <a:close/>
                <a:moveTo>
                  <a:pt x="0" y="0"/>
                </a:moveTo>
                <a:lnTo>
                  <a:pt x="1295400" y="0"/>
                </a:lnTo>
                <a:lnTo>
                  <a:pt x="1295400" y="228600"/>
                </a:lnTo>
                <a:lnTo>
                  <a:pt x="0" y="228600"/>
                </a:lnTo>
                <a:close/>
              </a:path>
            </a:pathLst>
          </a:custGeom>
          <a:solidFill>
            <a:srgbClr val="3333CC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l" defTabSz="685800"/>
            <a:endParaRPr lang="en-US" sz="1800" b="1">
              <a:latin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3723C3-D617-8C3A-018E-77585F2059C7}"/>
              </a:ext>
            </a:extLst>
          </p:cNvPr>
          <p:cNvSpPr/>
          <p:nvPr/>
        </p:nvSpPr>
        <p:spPr bwMode="auto">
          <a:xfrm>
            <a:off x="1428750" y="2286000"/>
            <a:ext cx="971550" cy="171450"/>
          </a:xfrm>
          <a:prstGeom prst="rect">
            <a:avLst/>
          </a:prstGeom>
          <a:solidFill>
            <a:srgbClr val="3333CC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l" defTabSz="685800"/>
            <a:endParaRPr lang="en-US" sz="1800" b="1">
              <a:latin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E84391-A272-38B8-59D3-992A113C3A41}"/>
              </a:ext>
            </a:extLst>
          </p:cNvPr>
          <p:cNvSpPr/>
          <p:nvPr/>
        </p:nvSpPr>
        <p:spPr bwMode="auto">
          <a:xfrm>
            <a:off x="3600450" y="2286000"/>
            <a:ext cx="971550" cy="171450"/>
          </a:xfrm>
          <a:prstGeom prst="rect">
            <a:avLst/>
          </a:prstGeom>
          <a:solidFill>
            <a:srgbClr val="3333CC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l" defTabSz="685800"/>
            <a:endParaRPr lang="en-US" sz="1800" b="1">
              <a:latin typeface="Times New Roman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275480-A9DE-0D34-BB78-F495705005A4}"/>
              </a:ext>
            </a:extLst>
          </p:cNvPr>
          <p:cNvSpPr/>
          <p:nvPr/>
        </p:nvSpPr>
        <p:spPr bwMode="auto">
          <a:xfrm rot="16200000">
            <a:off x="4629150" y="3429000"/>
            <a:ext cx="971550" cy="171450"/>
          </a:xfrm>
          <a:prstGeom prst="rect">
            <a:avLst/>
          </a:prstGeom>
          <a:solidFill>
            <a:srgbClr val="3333CC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l" defTabSz="685800"/>
            <a:endParaRPr lang="en-US" sz="1800" b="1">
              <a:latin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4F5985-3782-2025-1221-F32409A0B81B}"/>
              </a:ext>
            </a:extLst>
          </p:cNvPr>
          <p:cNvSpPr/>
          <p:nvPr/>
        </p:nvSpPr>
        <p:spPr bwMode="auto">
          <a:xfrm rot="16200000">
            <a:off x="6915150" y="3429000"/>
            <a:ext cx="971550" cy="171450"/>
          </a:xfrm>
          <a:prstGeom prst="rect">
            <a:avLst/>
          </a:prstGeom>
          <a:solidFill>
            <a:srgbClr val="3333CC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l" defTabSz="685800"/>
            <a:endParaRPr lang="en-US" sz="1800" b="1">
              <a:latin typeface="Times New Roman" pitchFamily="18" charset="0"/>
            </a:endParaRPr>
          </a:p>
        </p:txBody>
      </p: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15BECE47-C622-F1E1-C5B8-78A7FD27EB6F}"/>
              </a:ext>
            </a:extLst>
          </p:cNvPr>
          <p:cNvCxnSpPr/>
          <p:nvPr/>
        </p:nvCxnSpPr>
        <p:spPr bwMode="auto">
          <a:xfrm>
            <a:off x="2486025" y="2371725"/>
            <a:ext cx="428625" cy="485775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ABFB0DAC-4062-BCBA-698B-92056519AC7E}"/>
              </a:ext>
            </a:extLst>
          </p:cNvPr>
          <p:cNvCxnSpPr/>
          <p:nvPr/>
        </p:nvCxnSpPr>
        <p:spPr bwMode="auto">
          <a:xfrm rot="5400000" flipH="1" flipV="1">
            <a:off x="3000375" y="2371725"/>
            <a:ext cx="485775" cy="542925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3E40824-5987-D185-3F80-A1F0911E3354}"/>
              </a:ext>
            </a:extLst>
          </p:cNvPr>
          <p:cNvSpPr txBox="1"/>
          <p:nvPr/>
        </p:nvSpPr>
        <p:spPr>
          <a:xfrm>
            <a:off x="1834008" y="2514600"/>
            <a:ext cx="60305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push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779370-1AA1-9E68-062B-204EAFBCB94E}"/>
              </a:ext>
            </a:extLst>
          </p:cNvPr>
          <p:cNvSpPr txBox="1"/>
          <p:nvPr/>
        </p:nvSpPr>
        <p:spPr>
          <a:xfrm>
            <a:off x="3545202" y="2514600"/>
            <a:ext cx="50687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pop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CF324EE-4FEB-2E01-7E8B-E2233999F54E}"/>
              </a:ext>
            </a:extLst>
          </p:cNvPr>
          <p:cNvCxnSpPr/>
          <p:nvPr/>
        </p:nvCxnSpPr>
        <p:spPr bwMode="auto">
          <a:xfrm flipV="1">
            <a:off x="5257800" y="3257550"/>
            <a:ext cx="285750" cy="1714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06E18D8-B388-37E6-5E64-1ADC2E0E5D54}"/>
              </a:ext>
            </a:extLst>
          </p:cNvPr>
          <p:cNvCxnSpPr/>
          <p:nvPr/>
        </p:nvCxnSpPr>
        <p:spPr bwMode="auto">
          <a:xfrm>
            <a:off x="6972300" y="3200400"/>
            <a:ext cx="285750" cy="114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F5CFA7A-6C51-675F-60B4-9304DD020630}"/>
              </a:ext>
            </a:extLst>
          </p:cNvPr>
          <p:cNvSpPr txBox="1"/>
          <p:nvPr/>
        </p:nvSpPr>
        <p:spPr>
          <a:xfrm>
            <a:off x="4926350" y="4057650"/>
            <a:ext cx="93647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err="1"/>
              <a:t>enqueue</a:t>
            </a:r>
            <a:endParaRPr lang="en-US" sz="15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5F9A5BA-E7BE-5AA6-12A0-4ADE5180E6F6}"/>
              </a:ext>
            </a:extLst>
          </p:cNvPr>
          <p:cNvSpPr txBox="1"/>
          <p:nvPr/>
        </p:nvSpPr>
        <p:spPr>
          <a:xfrm>
            <a:off x="6583700" y="4057650"/>
            <a:ext cx="93647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err="1"/>
              <a:t>dequeue</a:t>
            </a:r>
            <a:endParaRPr lang="en-US" sz="15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BE2E51-AD98-8B28-F03C-A2858782D2CA}"/>
              </a:ext>
            </a:extLst>
          </p:cNvPr>
          <p:cNvSpPr txBox="1"/>
          <p:nvPr/>
        </p:nvSpPr>
        <p:spPr>
          <a:xfrm>
            <a:off x="1967916" y="4476997"/>
            <a:ext cx="1893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First-in-last-out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D786B4E-A12F-73EC-5577-E451659EA08F}"/>
              </a:ext>
            </a:extLst>
          </p:cNvPr>
          <p:cNvSpPr txBox="1"/>
          <p:nvPr/>
        </p:nvSpPr>
        <p:spPr>
          <a:xfrm>
            <a:off x="5304779" y="4505265"/>
            <a:ext cx="19062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First-in-first-out</a:t>
            </a:r>
          </a:p>
        </p:txBody>
      </p:sp>
    </p:spTree>
    <p:extLst>
      <p:ext uri="{BB962C8B-B14F-4D97-AF65-F5344CB8AC3E}">
        <p14:creationId xmlns:p14="http://schemas.microsoft.com/office/powerpoint/2010/main" val="126209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/>
      <p:bldP spid="18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3EBC6-EAFA-7265-6B92-3EF881417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Trade-offs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3580E-4139-DD65-5927-B5D812E64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data structure strives to provide many useful, efficient operations.</a:t>
            </a:r>
          </a:p>
          <a:p>
            <a:pPr marL="122237" indent="0">
              <a:buNone/>
            </a:pPr>
            <a:endParaRPr lang="en-US" dirty="0"/>
          </a:p>
          <a:p>
            <a:r>
              <a:rPr lang="en-US" dirty="0"/>
              <a:t>But there are unavoidable trade-offs:</a:t>
            </a:r>
          </a:p>
          <a:p>
            <a:pPr marL="298450" lvl="1"/>
            <a:r>
              <a:rPr lang="en-US" dirty="0"/>
              <a:t>Time vs space</a:t>
            </a:r>
          </a:p>
          <a:p>
            <a:pPr marL="298450" lvl="1"/>
            <a:r>
              <a:rPr lang="en-US" dirty="0"/>
              <a:t>One operation’s efficiency vs another</a:t>
            </a:r>
          </a:p>
          <a:p>
            <a:pPr marL="298450" lvl="1"/>
            <a:r>
              <a:rPr lang="en-US" dirty="0"/>
              <a:t>Generality vs simplicity vs performance</a:t>
            </a:r>
          </a:p>
          <a:p>
            <a:pPr marL="122237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So, when should I use different data structures</a:t>
            </a:r>
          </a:p>
        </p:txBody>
      </p:sp>
    </p:spTree>
    <p:extLst>
      <p:ext uri="{BB962C8B-B14F-4D97-AF65-F5344CB8AC3E}">
        <p14:creationId xmlns:p14="http://schemas.microsoft.com/office/powerpoint/2010/main" val="433228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869" y="800100"/>
            <a:ext cx="8813502" cy="3543300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Abstract Data Type (ADT)</a:t>
            </a:r>
          </a:p>
          <a:p>
            <a:pPr lvl="1"/>
            <a:r>
              <a:rPr lang="en-US" dirty="0"/>
              <a:t>Mathematical description of a “thing” with set of operations</a:t>
            </a:r>
          </a:p>
          <a:p>
            <a:pPr lvl="1"/>
            <a:r>
              <a:rPr lang="en-US" dirty="0"/>
              <a:t>Not concerned with implementation details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chemeClr val="accent6"/>
                </a:solidFill>
              </a:rPr>
              <a:t>Data structure</a:t>
            </a:r>
          </a:p>
          <a:p>
            <a:pPr lvl="1"/>
            <a:r>
              <a:rPr lang="en-US" dirty="0"/>
              <a:t>A specific organization of data and family of algorithms for implementing an ADT</a:t>
            </a:r>
          </a:p>
          <a:p>
            <a:pPr marL="342900" lvl="1"/>
            <a:endParaRPr lang="en-US" sz="750" dirty="0"/>
          </a:p>
          <a:p>
            <a:r>
              <a:rPr lang="en-US" dirty="0">
                <a:solidFill>
                  <a:schemeClr val="accent6"/>
                </a:solidFill>
              </a:rPr>
              <a:t>Algorithm</a:t>
            </a:r>
          </a:p>
          <a:p>
            <a:pPr lvl="1"/>
            <a:r>
              <a:rPr lang="en-US" dirty="0"/>
              <a:t>A high level, language-independent description of a step-by-step process</a:t>
            </a:r>
            <a:endParaRPr lang="en-US" sz="750" dirty="0"/>
          </a:p>
          <a:p>
            <a:pPr lvl="1"/>
            <a:endParaRPr lang="en-US" sz="750" dirty="0"/>
          </a:p>
          <a:p>
            <a:r>
              <a:rPr lang="en-US" dirty="0">
                <a:solidFill>
                  <a:schemeClr val="accent6"/>
                </a:solidFill>
              </a:rPr>
              <a:t>Implementation</a:t>
            </a:r>
            <a:r>
              <a:rPr lang="en-US" dirty="0"/>
              <a:t> of a data structure</a:t>
            </a:r>
          </a:p>
          <a:p>
            <a:pPr lvl="1"/>
            <a:r>
              <a:rPr lang="en-US" dirty="0"/>
              <a:t>A specific implementation in a specific language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3EBC6-EAFA-7265-6B92-3EF881417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3580E-4139-DD65-5927-B5D812E64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702469"/>
            <a:ext cx="6254498" cy="4002881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i="1" dirty="0"/>
              <a:t>Stack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ADT</a:t>
            </a:r>
            <a:r>
              <a:rPr lang="en-US" dirty="0"/>
              <a:t> supports operations:</a:t>
            </a:r>
          </a:p>
          <a:p>
            <a:pPr lvl="1"/>
            <a:r>
              <a:rPr lang="en-US" b="1" dirty="0" err="1">
                <a:latin typeface="Courier New" pitchFamily="49" charset="0"/>
                <a:cs typeface="Courier New" pitchFamily="49" charset="0"/>
              </a:rPr>
              <a:t>isEmpty</a:t>
            </a:r>
            <a:r>
              <a:rPr lang="en-US" dirty="0"/>
              <a:t> 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push</a:t>
            </a:r>
            <a:r>
              <a:rPr lang="en-US" dirty="0"/>
              <a:t> 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pop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What else?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A Stack </a:t>
            </a:r>
            <a:r>
              <a:rPr lang="en-US" dirty="0">
                <a:solidFill>
                  <a:schemeClr val="accent2"/>
                </a:solidFill>
              </a:rPr>
              <a:t>data structure</a:t>
            </a:r>
            <a:r>
              <a:rPr lang="en-US" dirty="0"/>
              <a:t> could use a linked-list or an array and associated </a:t>
            </a:r>
            <a:r>
              <a:rPr lang="en-US" dirty="0">
                <a:solidFill>
                  <a:schemeClr val="accent2"/>
                </a:solidFill>
              </a:rPr>
              <a:t>algorithms</a:t>
            </a:r>
            <a:r>
              <a:rPr lang="en-US" dirty="0"/>
              <a:t> for the operations</a:t>
            </a:r>
          </a:p>
          <a:p>
            <a:endParaRPr lang="en-US" dirty="0"/>
          </a:p>
          <a:p>
            <a:r>
              <a:rPr lang="en-US" dirty="0"/>
              <a:t>One </a:t>
            </a:r>
            <a:r>
              <a:rPr lang="en-US" dirty="0">
                <a:solidFill>
                  <a:schemeClr val="accent2"/>
                </a:solidFill>
              </a:rPr>
              <a:t>implementation</a:t>
            </a:r>
            <a:r>
              <a:rPr lang="en-US" dirty="0"/>
              <a:t> is in the library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std::stack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C8C26AE-DADA-8558-34BA-1D0328326747}"/>
              </a:ext>
            </a:extLst>
          </p:cNvPr>
          <p:cNvGrpSpPr/>
          <p:nvPr/>
        </p:nvGrpSpPr>
        <p:grpSpPr>
          <a:xfrm>
            <a:off x="6172200" y="857250"/>
            <a:ext cx="2571750" cy="1714500"/>
            <a:chOff x="4648200" y="762000"/>
            <a:chExt cx="4191000" cy="25908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711B77A-289D-5E02-BEEB-BB1EA992A436}"/>
                </a:ext>
              </a:extLst>
            </p:cNvPr>
            <p:cNvSpPr/>
            <p:nvPr/>
          </p:nvSpPr>
          <p:spPr bwMode="auto">
            <a:xfrm>
              <a:off x="6096000" y="1600200"/>
              <a:ext cx="1295400" cy="228600"/>
            </a:xfrm>
            <a:prstGeom prst="rect">
              <a:avLst/>
            </a:prstGeom>
            <a:solidFill>
              <a:srgbClr val="3333CC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l" defTabSz="685800"/>
              <a:endParaRPr lang="en-US" sz="1800" b="1" dirty="0">
                <a:latin typeface="Times New Roman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EE3A5AD-A537-DA4D-75DF-189654E0EE68}"/>
                </a:ext>
              </a:extLst>
            </p:cNvPr>
            <p:cNvSpPr/>
            <p:nvPr/>
          </p:nvSpPr>
          <p:spPr bwMode="auto">
            <a:xfrm>
              <a:off x="6096000" y="1905000"/>
              <a:ext cx="1295400" cy="228600"/>
            </a:xfrm>
            <a:prstGeom prst="rect">
              <a:avLst/>
            </a:prstGeom>
            <a:solidFill>
              <a:srgbClr val="3333CC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l" defTabSz="685800"/>
              <a:endParaRPr lang="en-US" sz="1800" b="1">
                <a:latin typeface="Times New Roman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6A69CC8-1DA2-1191-527D-765CA8B01395}"/>
                </a:ext>
              </a:extLst>
            </p:cNvPr>
            <p:cNvSpPr/>
            <p:nvPr/>
          </p:nvSpPr>
          <p:spPr bwMode="auto">
            <a:xfrm>
              <a:off x="6096000" y="2209800"/>
              <a:ext cx="1295400" cy="228600"/>
            </a:xfrm>
            <a:prstGeom prst="rect">
              <a:avLst/>
            </a:prstGeom>
            <a:solidFill>
              <a:srgbClr val="3333CC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l" defTabSz="685800"/>
              <a:endParaRPr lang="en-US" sz="1800" b="1">
                <a:latin typeface="Times New Roman" pitchFamily="18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7F79CA2-EA48-3DB7-095D-A6FDB2C005F3}"/>
                </a:ext>
              </a:extLst>
            </p:cNvPr>
            <p:cNvSpPr/>
            <p:nvPr/>
          </p:nvSpPr>
          <p:spPr bwMode="auto">
            <a:xfrm>
              <a:off x="6096000" y="2514600"/>
              <a:ext cx="1295400" cy="228600"/>
            </a:xfrm>
            <a:prstGeom prst="rect">
              <a:avLst/>
            </a:prstGeom>
            <a:solidFill>
              <a:srgbClr val="3333CC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l" defTabSz="685800"/>
              <a:endParaRPr lang="en-US" sz="1800" b="1">
                <a:latin typeface="Times New Roman" pitchFamily="18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6DB186B-6B73-5D35-FC20-5E357ACB18E4}"/>
                </a:ext>
              </a:extLst>
            </p:cNvPr>
            <p:cNvSpPr/>
            <p:nvPr/>
          </p:nvSpPr>
          <p:spPr bwMode="auto">
            <a:xfrm>
              <a:off x="6096000" y="2819400"/>
              <a:ext cx="1295400" cy="228600"/>
            </a:xfrm>
            <a:prstGeom prst="rect">
              <a:avLst/>
            </a:prstGeom>
            <a:solidFill>
              <a:srgbClr val="3333CC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l" defTabSz="685800"/>
              <a:endParaRPr lang="en-US" sz="1800" b="1">
                <a:latin typeface="Times New Roman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AFBD291-F2EA-7917-449A-D898D7F66F0D}"/>
                </a:ext>
              </a:extLst>
            </p:cNvPr>
            <p:cNvSpPr/>
            <p:nvPr/>
          </p:nvSpPr>
          <p:spPr bwMode="auto">
            <a:xfrm>
              <a:off x="6096000" y="3124200"/>
              <a:ext cx="1295400" cy="228600"/>
            </a:xfrm>
            <a:prstGeom prst="rect">
              <a:avLst/>
            </a:prstGeom>
            <a:solidFill>
              <a:srgbClr val="3333CC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l" defTabSz="685800"/>
              <a:endParaRPr lang="en-US" sz="1800" b="1">
                <a:latin typeface="Times New Roman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32E1DDB-FC31-3957-6F44-821DA37CE8D5}"/>
                </a:ext>
              </a:extLst>
            </p:cNvPr>
            <p:cNvSpPr/>
            <p:nvPr/>
          </p:nvSpPr>
          <p:spPr bwMode="auto">
            <a:xfrm>
              <a:off x="4648200" y="762000"/>
              <a:ext cx="1295400" cy="228600"/>
            </a:xfrm>
            <a:prstGeom prst="rect">
              <a:avLst/>
            </a:prstGeom>
            <a:solidFill>
              <a:srgbClr val="3333CC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l" defTabSz="685800"/>
              <a:endParaRPr lang="en-US" sz="1800" b="1">
                <a:latin typeface="Times New Roman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331F218-12B4-7C2B-C9A2-AF24B759C04A}"/>
                </a:ext>
              </a:extLst>
            </p:cNvPr>
            <p:cNvSpPr/>
            <p:nvPr/>
          </p:nvSpPr>
          <p:spPr bwMode="auto">
            <a:xfrm>
              <a:off x="7543800" y="762000"/>
              <a:ext cx="1295400" cy="228600"/>
            </a:xfrm>
            <a:prstGeom prst="rect">
              <a:avLst/>
            </a:prstGeom>
            <a:solidFill>
              <a:srgbClr val="3333CC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l" defTabSz="685800"/>
              <a:endParaRPr lang="en-US" sz="1800" b="1">
                <a:latin typeface="Times New Roman" pitchFamily="18" charset="0"/>
              </a:endParaRPr>
            </a:p>
          </p:txBody>
        </p:sp>
        <p:cxnSp>
          <p:nvCxnSpPr>
            <p:cNvPr id="13" name="Curved Connector 12">
              <a:extLst>
                <a:ext uri="{FF2B5EF4-FFF2-40B4-BE49-F238E27FC236}">
                  <a16:creationId xmlns:a16="http://schemas.microsoft.com/office/drawing/2014/main" id="{19637D30-5F97-126E-FC37-9508F8105A07}"/>
                </a:ext>
              </a:extLst>
            </p:cNvPr>
            <p:cNvCxnSpPr/>
            <p:nvPr/>
          </p:nvCxnSpPr>
          <p:spPr bwMode="auto">
            <a:xfrm>
              <a:off x="6057900" y="876300"/>
              <a:ext cx="571500" cy="647700"/>
            </a:xfrm>
            <a:prstGeom prst="curved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Curved Connector 13">
              <a:extLst>
                <a:ext uri="{FF2B5EF4-FFF2-40B4-BE49-F238E27FC236}">
                  <a16:creationId xmlns:a16="http://schemas.microsoft.com/office/drawing/2014/main" id="{A55A5628-1E44-DD04-D215-70E41724A652}"/>
                </a:ext>
              </a:extLst>
            </p:cNvPr>
            <p:cNvCxnSpPr/>
            <p:nvPr/>
          </p:nvCxnSpPr>
          <p:spPr bwMode="auto">
            <a:xfrm rot="5400000" flipH="1" flipV="1">
              <a:off x="6743700" y="876300"/>
              <a:ext cx="647700" cy="723900"/>
            </a:xfrm>
            <a:prstGeom prst="curved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01CA506-9A6A-6983-BE39-C9B46D7F19CF}"/>
                </a:ext>
              </a:extLst>
            </p:cNvPr>
            <p:cNvSpPr txBox="1"/>
            <p:nvPr/>
          </p:nvSpPr>
          <p:spPr>
            <a:xfrm>
              <a:off x="5099202" y="1066800"/>
              <a:ext cx="982748" cy="4883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push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94E21EE-D911-8B98-BE99-42F16071EA81}"/>
                </a:ext>
              </a:extLst>
            </p:cNvPr>
            <p:cNvSpPr txBox="1"/>
            <p:nvPr/>
          </p:nvSpPr>
          <p:spPr>
            <a:xfrm>
              <a:off x="7395043" y="1066800"/>
              <a:ext cx="826010" cy="4883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pop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8833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Useful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Stack ADT arises all the time in programming</a:t>
            </a:r>
          </a:p>
          <a:p>
            <a:r>
              <a:rPr lang="en-US" dirty="0"/>
              <a:t>Recursive function calls</a:t>
            </a:r>
          </a:p>
          <a:p>
            <a:r>
              <a:rPr lang="en-US" dirty="0"/>
              <a:t>Balancing symbols </a:t>
            </a:r>
            <a:r>
              <a:rPr lang="en-US"/>
              <a:t>in programming </a:t>
            </a:r>
            <a:r>
              <a:rPr lang="en-US" dirty="0"/>
              <a:t>(parenthesis)</a:t>
            </a:r>
          </a:p>
          <a:p>
            <a:r>
              <a:rPr lang="en-US" dirty="0"/>
              <a:t>Evaluating postfix notation: 3 4 + 5 *</a:t>
            </a:r>
          </a:p>
          <a:p>
            <a:r>
              <a:rPr lang="en-US" dirty="0"/>
              <a:t>Conversion from infix ((3+4)*5) to postfix notation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We can code up a </a:t>
            </a:r>
            <a:r>
              <a:rPr lang="en-US" dirty="0">
                <a:solidFill>
                  <a:schemeClr val="accent2"/>
                </a:solidFill>
              </a:rPr>
              <a:t>reusable library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can </a:t>
            </a:r>
            <a:r>
              <a:rPr lang="en-US" dirty="0">
                <a:solidFill>
                  <a:srgbClr val="3333CC"/>
                </a:solidFill>
              </a:rPr>
              <a:t>communicate</a:t>
            </a:r>
            <a:r>
              <a:rPr lang="en-US" dirty="0"/>
              <a:t> in high-level terms</a:t>
            </a:r>
          </a:p>
        </p:txBody>
      </p:sp>
    </p:spTree>
    <p:extLst>
      <p:ext uri="{BB962C8B-B14F-4D97-AF65-F5344CB8AC3E}">
        <p14:creationId xmlns:p14="http://schemas.microsoft.com/office/powerpoint/2010/main" val="233427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Implementations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200150"/>
            <a:ext cx="4057650" cy="3371850"/>
          </a:xfrm>
        </p:spPr>
        <p:txBody>
          <a:bodyPr/>
          <a:lstStyle/>
          <a:p>
            <a:r>
              <a:rPr lang="en-US" dirty="0"/>
              <a:t>stack as an array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stack as a linked list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3829050" y="1885950"/>
            <a:ext cx="2971800" cy="514350"/>
            <a:chOff x="838200" y="838200"/>
            <a:chExt cx="3962400" cy="685800"/>
          </a:xfrm>
        </p:grpSpPr>
        <p:sp>
          <p:nvSpPr>
            <p:cNvPr id="34" name="Rectangle 33"/>
            <p:cNvSpPr/>
            <p:nvPr/>
          </p:nvSpPr>
          <p:spPr bwMode="auto">
            <a:xfrm>
              <a:off x="838200" y="838200"/>
              <a:ext cx="3962400" cy="685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l" defTabSz="685800"/>
              <a:endParaRPr lang="en-US" sz="1800" b="1">
                <a:latin typeface="Times New Roman" pitchFamily="18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 bwMode="auto">
            <a:xfrm>
              <a:off x="1447800" y="838200"/>
              <a:ext cx="0" cy="685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>
              <a:off x="2133600" y="838200"/>
              <a:ext cx="0" cy="685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2819400" y="838200"/>
              <a:ext cx="0" cy="685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>
              <a:off x="3505200" y="838200"/>
              <a:ext cx="0" cy="685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4191000" y="838200"/>
              <a:ext cx="0" cy="685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" name="TextBox 5"/>
          <p:cNvSpPr txBox="1"/>
          <p:nvPr/>
        </p:nvSpPr>
        <p:spPr>
          <a:xfrm>
            <a:off x="1600200" y="1485901"/>
            <a:ext cx="1771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500" dirty="0">
                <a:latin typeface="+mn-lt"/>
              </a:rPr>
              <a:t>Initially empty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dirty="0">
                <a:latin typeface="+mn-lt"/>
              </a:rPr>
              <a:t>Push(‘a’)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dirty="0">
                <a:latin typeface="+mn-lt"/>
              </a:rPr>
              <a:t>Push(‘b’)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dirty="0">
                <a:latin typeface="+mn-lt"/>
              </a:rPr>
              <a:t>Pop()</a:t>
            </a:r>
          </a:p>
        </p:txBody>
      </p:sp>
    </p:spTree>
    <p:extLst>
      <p:ext uri="{BB962C8B-B14F-4D97-AF65-F5344CB8AC3E}">
        <p14:creationId xmlns:p14="http://schemas.microsoft.com/office/powerpoint/2010/main" val="100082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F95C9-14E9-450C-E80D-612D2DB5B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699B0-849F-8DBE-182A-AE6C4D67C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Tutorials will be hold in SC LG23</a:t>
            </a:r>
          </a:p>
          <a:p>
            <a:endParaRPr lang="en-US" dirty="0"/>
          </a:p>
          <a:p>
            <a:r>
              <a:rPr lang="en-US" dirty="0"/>
              <a:t>HW1 is out, due Jan 23</a:t>
            </a:r>
          </a:p>
        </p:txBody>
      </p:sp>
    </p:spTree>
    <p:extLst>
      <p:ext uri="{BB962C8B-B14F-4D97-AF65-F5344CB8AC3E}">
        <p14:creationId xmlns:p14="http://schemas.microsoft.com/office/powerpoint/2010/main" val="1635754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Queue ADT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Operations</a:t>
            </a:r>
          </a:p>
          <a:p>
            <a:pPr lvl="1"/>
            <a:r>
              <a:rPr lang="en-US" b="1" dirty="0" err="1">
                <a:latin typeface="Courier New" pitchFamily="49" charset="0"/>
                <a:cs typeface="Courier New" pitchFamily="49" charset="0"/>
              </a:rPr>
              <a:t>enqueue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b="1" dirty="0" err="1">
                <a:latin typeface="Courier New" pitchFamily="49" charset="0"/>
                <a:cs typeface="Courier New" pitchFamily="49" charset="0"/>
              </a:rPr>
              <a:t>dequeue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b="1" dirty="0" err="1">
                <a:latin typeface="Courier New" pitchFamily="49" charset="0"/>
                <a:cs typeface="Courier New" pitchFamily="49" charset="0"/>
              </a:rPr>
              <a:t>is_empty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What else?</a:t>
            </a:r>
          </a:p>
          <a:p>
            <a:endParaRPr lang="en-US" dirty="0"/>
          </a:p>
          <a:p>
            <a:r>
              <a:rPr lang="en-US" dirty="0"/>
              <a:t>Just like a stack except:</a:t>
            </a:r>
          </a:p>
          <a:p>
            <a:pPr lvl="1"/>
            <a:r>
              <a:rPr lang="en-US" dirty="0"/>
              <a:t>Stack: LIFO (last-in-first-out)</a:t>
            </a:r>
          </a:p>
          <a:p>
            <a:pPr lvl="1"/>
            <a:r>
              <a:rPr lang="en-US" dirty="0"/>
              <a:t>Queue: FIFO (first-in-first-out)</a:t>
            </a:r>
          </a:p>
          <a:p>
            <a:pPr lvl="1"/>
            <a:endParaRPr lang="en-US" dirty="0"/>
          </a:p>
          <a:p>
            <a:r>
              <a:rPr lang="en-US" dirty="0"/>
              <a:t>Next: </a:t>
            </a:r>
            <a:r>
              <a:rPr lang="en-US" dirty="0">
                <a:solidFill>
                  <a:schemeClr val="accent2"/>
                </a:solidFill>
              </a:rPr>
              <a:t>implementation</a:t>
            </a:r>
          </a:p>
          <a:p>
            <a:endParaRPr lang="en-US" sz="750" dirty="0"/>
          </a:p>
        </p:txBody>
      </p:sp>
      <p:sp>
        <p:nvSpPr>
          <p:cNvPr id="15" name="Text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245970" y="900068"/>
            <a:ext cx="57900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500" dirty="0"/>
              <a:t>Back</a:t>
            </a:r>
            <a:endParaRPr lang="en-US" altLang="en-US" sz="1800" dirty="0"/>
          </a:p>
        </p:txBody>
      </p:sp>
      <p:sp>
        <p:nvSpPr>
          <p:cNvPr id="16" name="TextBox 1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404968" y="914400"/>
            <a:ext cx="6014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500" dirty="0"/>
              <a:t>Front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812051" y="1482553"/>
            <a:ext cx="2593825" cy="1694766"/>
            <a:chOff x="5196867" y="4114800"/>
            <a:chExt cx="3458433" cy="2259687"/>
          </a:xfrm>
        </p:grpSpPr>
        <p:sp>
          <p:nvSpPr>
            <p:cNvPr id="26" name="Rectangle 11"/>
            <p:cNvSpPr/>
            <p:nvPr/>
          </p:nvSpPr>
          <p:spPr bwMode="auto">
            <a:xfrm rot="5400000">
              <a:off x="6324600" y="3886200"/>
              <a:ext cx="1295400" cy="1752600"/>
            </a:xfrm>
            <a:custGeom>
              <a:avLst/>
              <a:gdLst/>
              <a:ahLst/>
              <a:cxnLst/>
              <a:rect l="l" t="t" r="r" b="b"/>
              <a:pathLst>
                <a:path w="1295400" h="1752600">
                  <a:moveTo>
                    <a:pt x="0" y="1524000"/>
                  </a:moveTo>
                  <a:lnTo>
                    <a:pt x="1295400" y="1524000"/>
                  </a:lnTo>
                  <a:lnTo>
                    <a:pt x="1295400" y="1752600"/>
                  </a:lnTo>
                  <a:lnTo>
                    <a:pt x="0" y="1752600"/>
                  </a:lnTo>
                  <a:close/>
                  <a:moveTo>
                    <a:pt x="0" y="1219200"/>
                  </a:moveTo>
                  <a:lnTo>
                    <a:pt x="1295400" y="1219200"/>
                  </a:lnTo>
                  <a:lnTo>
                    <a:pt x="1295400" y="1447800"/>
                  </a:lnTo>
                  <a:lnTo>
                    <a:pt x="0" y="1447800"/>
                  </a:lnTo>
                  <a:close/>
                  <a:moveTo>
                    <a:pt x="0" y="914400"/>
                  </a:moveTo>
                  <a:lnTo>
                    <a:pt x="1295400" y="914400"/>
                  </a:lnTo>
                  <a:lnTo>
                    <a:pt x="1295400" y="1143000"/>
                  </a:lnTo>
                  <a:lnTo>
                    <a:pt x="0" y="1143000"/>
                  </a:lnTo>
                  <a:close/>
                  <a:moveTo>
                    <a:pt x="0" y="609600"/>
                  </a:moveTo>
                  <a:lnTo>
                    <a:pt x="1295400" y="609600"/>
                  </a:lnTo>
                  <a:lnTo>
                    <a:pt x="1295400" y="838200"/>
                  </a:lnTo>
                  <a:lnTo>
                    <a:pt x="0" y="838200"/>
                  </a:lnTo>
                  <a:close/>
                  <a:moveTo>
                    <a:pt x="0" y="304800"/>
                  </a:moveTo>
                  <a:lnTo>
                    <a:pt x="1295400" y="304800"/>
                  </a:lnTo>
                  <a:lnTo>
                    <a:pt x="1295400" y="533400"/>
                  </a:lnTo>
                  <a:lnTo>
                    <a:pt x="0" y="533400"/>
                  </a:lnTo>
                  <a:close/>
                  <a:moveTo>
                    <a:pt x="0" y="0"/>
                  </a:moveTo>
                  <a:lnTo>
                    <a:pt x="1295400" y="0"/>
                  </a:lnTo>
                  <a:lnTo>
                    <a:pt x="1295400" y="228600"/>
                  </a:lnTo>
                  <a:lnTo>
                    <a:pt x="0" y="228600"/>
                  </a:lnTo>
                  <a:close/>
                </a:path>
              </a:pathLst>
            </a:custGeom>
            <a:solidFill>
              <a:srgbClr val="3333CC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l" defTabSz="685800"/>
              <a:endParaRPr lang="en-US" sz="1800" b="1">
                <a:latin typeface="Times New Roman" pitchFamily="18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 rot="16200000">
              <a:off x="4800600" y="5105400"/>
              <a:ext cx="1295400" cy="228600"/>
            </a:xfrm>
            <a:prstGeom prst="rect">
              <a:avLst/>
            </a:prstGeom>
            <a:solidFill>
              <a:srgbClr val="3333CC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l" defTabSz="685800"/>
              <a:endParaRPr lang="en-US" sz="1800" b="1">
                <a:latin typeface="Times New Roman" pitchFamily="18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 rot="16200000">
              <a:off x="7848600" y="5105400"/>
              <a:ext cx="1295400" cy="228600"/>
            </a:xfrm>
            <a:prstGeom prst="rect">
              <a:avLst/>
            </a:prstGeom>
            <a:solidFill>
              <a:srgbClr val="3333CC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l" defTabSz="685800"/>
              <a:endParaRPr lang="en-US" sz="1800" b="1">
                <a:latin typeface="Times New Roman" pitchFamily="18" charset="0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 bwMode="auto">
            <a:xfrm flipV="1">
              <a:off x="5638800" y="4876800"/>
              <a:ext cx="381000" cy="228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 bwMode="auto">
            <a:xfrm>
              <a:off x="7924800" y="4800600"/>
              <a:ext cx="381000" cy="152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1" name="TextBox 30"/>
            <p:cNvSpPr txBox="1"/>
            <p:nvPr/>
          </p:nvSpPr>
          <p:spPr>
            <a:xfrm>
              <a:off x="5196867" y="5943600"/>
              <a:ext cx="124863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err="1"/>
                <a:t>enqueue</a:t>
              </a:r>
              <a:endParaRPr lang="en-US" sz="15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406667" y="5943601"/>
              <a:ext cx="1248633" cy="430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err="1"/>
                <a:t>dequeue</a:t>
              </a:r>
              <a:endParaRPr lang="en-US" sz="1500" dirty="0"/>
            </a:p>
          </p:txBody>
        </p:sp>
      </p:grpSp>
      <p:cxnSp>
        <p:nvCxnSpPr>
          <p:cNvPr id="34" name="Straight Arrow Connector 33"/>
          <p:cNvCxnSpPr>
            <a:stCxn id="15" idx="2"/>
          </p:cNvCxnSpPr>
          <p:nvPr/>
        </p:nvCxnSpPr>
        <p:spPr bwMode="auto">
          <a:xfrm>
            <a:off x="5535473" y="1223233"/>
            <a:ext cx="8077" cy="1483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6735622" y="1200150"/>
            <a:ext cx="8078" cy="1714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-41604"/>
            <a:ext cx="7486650" cy="857250"/>
          </a:xfrm>
        </p:spPr>
        <p:txBody>
          <a:bodyPr/>
          <a:lstStyle/>
          <a:p>
            <a:r>
              <a:rPr lang="en-US" dirty="0"/>
              <a:t>Circular Array Queue Data Structure</a:t>
            </a:r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00200" y="1802174"/>
            <a:ext cx="3429000" cy="1378976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257175" indent="-257175">
              <a:lnSpc>
                <a:spcPct val="90000"/>
              </a:lnSpc>
              <a:spcBef>
                <a:spcPts val="150"/>
              </a:spcBef>
              <a:defRPr/>
            </a:pPr>
            <a:r>
              <a:rPr lang="en-US" sz="1500" kern="0" dirty="0">
                <a:solidFill>
                  <a:srgbClr val="7030A0"/>
                </a:solidFill>
                <a:latin typeface="Courier New" pitchFamily="49" charset="0"/>
              </a:rPr>
              <a:t>// Basic idea only!</a:t>
            </a:r>
          </a:p>
          <a:p>
            <a:pPr marL="257175" indent="-257175" algn="l" defTabSz="685800">
              <a:lnSpc>
                <a:spcPct val="90000"/>
              </a:lnSpc>
              <a:spcBef>
                <a:spcPts val="150"/>
              </a:spcBef>
              <a:defRPr/>
            </a:pPr>
            <a:r>
              <a:rPr lang="en-US" sz="1500" b="1" kern="0" dirty="0" err="1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ea typeface="+mn-ea"/>
                <a:cs typeface="+mn-cs"/>
              </a:rPr>
              <a:t>enqueue</a:t>
            </a:r>
            <a:r>
              <a:rPr lang="en-US" sz="1500" b="1" kern="0" dirty="0">
                <a:latin typeface="Courier New" pitchFamily="49" charset="0"/>
                <a:ea typeface="+mn-ea"/>
                <a:cs typeface="+mn-cs"/>
              </a:rPr>
              <a:t>(x) {</a:t>
            </a:r>
          </a:p>
          <a:p>
            <a:pPr indent="-257175">
              <a:lnSpc>
                <a:spcPct val="90000"/>
              </a:lnSpc>
              <a:spcBef>
                <a:spcPts val="150"/>
              </a:spcBef>
              <a:defRPr/>
            </a:pPr>
            <a:r>
              <a:rPr lang="en-US" sz="1500" kern="0" dirty="0">
                <a:latin typeface="Courier New" pitchFamily="49" charset="0"/>
              </a:rPr>
              <a:t>  next = (back + 1) % size </a:t>
            </a:r>
          </a:p>
          <a:p>
            <a:pPr indent="-257175" algn="l" defTabSz="685800">
              <a:lnSpc>
                <a:spcPct val="90000"/>
              </a:lnSpc>
              <a:spcBef>
                <a:spcPts val="150"/>
              </a:spcBef>
              <a:defRPr/>
            </a:pPr>
            <a:r>
              <a:rPr lang="en-US" sz="1500" b="1" kern="0" dirty="0">
                <a:latin typeface="Courier New" pitchFamily="49" charset="0"/>
              </a:rPr>
              <a:t>  Q[next] = x;</a:t>
            </a:r>
          </a:p>
          <a:p>
            <a:pPr marL="257175" indent="-257175" algn="l" defTabSz="685800">
              <a:lnSpc>
                <a:spcPct val="90000"/>
              </a:lnSpc>
              <a:spcBef>
                <a:spcPts val="150"/>
              </a:spcBef>
              <a:defRPr/>
            </a:pPr>
            <a:r>
              <a:rPr lang="en-US" sz="1500" kern="0" dirty="0">
                <a:latin typeface="Courier New" pitchFamily="49" charset="0"/>
              </a:rPr>
              <a:t>  </a:t>
            </a:r>
            <a:r>
              <a:rPr lang="en-US" sz="1500" b="1" kern="0" dirty="0">
                <a:latin typeface="Courier New" pitchFamily="49" charset="0"/>
              </a:rPr>
              <a:t>back = next</a:t>
            </a:r>
          </a:p>
          <a:p>
            <a:pPr marL="257175" indent="-257175" algn="l" defTabSz="685800">
              <a:lnSpc>
                <a:spcPct val="90000"/>
              </a:lnSpc>
              <a:spcBef>
                <a:spcPts val="150"/>
              </a:spcBef>
              <a:defRPr/>
            </a:pPr>
            <a:r>
              <a:rPr lang="en-US" sz="1500" b="1" kern="0" dirty="0">
                <a:latin typeface="Courier New" pitchFamily="49" charset="0"/>
              </a:rPr>
              <a:t>}</a:t>
            </a:r>
          </a:p>
        </p:txBody>
      </p:sp>
      <p:sp>
        <p:nvSpPr>
          <p:cNvPr id="10" name="Text Box 3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00200" y="3277549"/>
            <a:ext cx="3714750" cy="160556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ts val="150"/>
              </a:spcBef>
            </a:pPr>
            <a:r>
              <a:rPr lang="en-US" sz="1500" kern="0" dirty="0">
                <a:solidFill>
                  <a:srgbClr val="7030A0"/>
                </a:solidFill>
                <a:latin typeface="Courier New" pitchFamily="49" charset="0"/>
              </a:rPr>
              <a:t>// Basic idea only!</a:t>
            </a:r>
          </a:p>
          <a:p>
            <a:pPr algn="l">
              <a:spcBef>
                <a:spcPts val="150"/>
              </a:spcBef>
            </a:pPr>
            <a:r>
              <a:rPr lang="en-US" sz="1500" b="1" dirty="0" err="1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dequeue</a:t>
            </a:r>
            <a:r>
              <a:rPr lang="en-US" sz="1500" b="1" dirty="0">
                <a:latin typeface="Courier New" pitchFamily="49" charset="0"/>
              </a:rPr>
              <a:t>() {</a:t>
            </a:r>
          </a:p>
          <a:p>
            <a:pPr marL="0" lvl="1" algn="l">
              <a:spcBef>
                <a:spcPts val="150"/>
              </a:spcBef>
            </a:pPr>
            <a:r>
              <a:rPr lang="en-US" sz="1500" b="1" dirty="0">
                <a:latin typeface="Courier New" pitchFamily="49" charset="0"/>
              </a:rPr>
              <a:t>  x = Q[front];</a:t>
            </a:r>
          </a:p>
          <a:p>
            <a:pPr marL="0" lvl="1" algn="l">
              <a:spcBef>
                <a:spcPts val="150"/>
              </a:spcBef>
            </a:pPr>
            <a:r>
              <a:rPr lang="en-US" sz="1500" dirty="0">
                <a:latin typeface="Courier New" pitchFamily="49" charset="0"/>
              </a:rPr>
              <a:t>  </a:t>
            </a:r>
            <a:r>
              <a:rPr lang="en-US" sz="1500" b="1" dirty="0">
                <a:latin typeface="Courier New" pitchFamily="49" charset="0"/>
              </a:rPr>
              <a:t>front = (front + 1) % size;</a:t>
            </a:r>
          </a:p>
          <a:p>
            <a:pPr marL="0" lvl="1" algn="l">
              <a:spcBef>
                <a:spcPts val="150"/>
              </a:spcBef>
            </a:pPr>
            <a:r>
              <a:rPr lang="en-US" sz="1500" dirty="0">
                <a:latin typeface="Courier New" pitchFamily="49" charset="0"/>
              </a:rPr>
              <a:t>  </a:t>
            </a:r>
            <a:r>
              <a:rPr lang="en-US" sz="1500" b="1" dirty="0">
                <a:solidFill>
                  <a:schemeClr val="accent6"/>
                </a:solidFill>
                <a:latin typeface="Courier New" pitchFamily="49" charset="0"/>
              </a:rPr>
              <a:t>return</a:t>
            </a:r>
            <a:r>
              <a:rPr lang="en-US" sz="1500" b="1" dirty="0">
                <a:latin typeface="Courier New" pitchFamily="49" charset="0"/>
              </a:rPr>
              <a:t> x;</a:t>
            </a:r>
            <a:endParaRPr lang="en-US" sz="1500" dirty="0">
              <a:latin typeface="Courier New" pitchFamily="49" charset="0"/>
            </a:endParaRPr>
          </a:p>
          <a:p>
            <a:pPr marL="0" lvl="1" algn="l">
              <a:spcBef>
                <a:spcPts val="150"/>
              </a:spcBef>
            </a:pPr>
            <a:r>
              <a:rPr lang="en-US" sz="1500" b="1" dirty="0">
                <a:latin typeface="Courier New" pitchFamily="49" charset="0"/>
              </a:rPr>
              <a:t>}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1657350" y="791376"/>
            <a:ext cx="5829300" cy="974247"/>
            <a:chOff x="685800" y="1143000"/>
            <a:chExt cx="7772400" cy="1298997"/>
          </a:xfrm>
        </p:grpSpPr>
        <p:sp>
          <p:nvSpPr>
            <p:cNvPr id="38" name="Rectangle 37"/>
            <p:cNvSpPr/>
            <p:nvPr/>
          </p:nvSpPr>
          <p:spPr bwMode="auto">
            <a:xfrm>
              <a:off x="685800" y="1143000"/>
              <a:ext cx="7772400" cy="1219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l" defTabSz="685800"/>
              <a:endParaRPr lang="en-US" sz="1800" b="1">
                <a:latin typeface="Times New Roman" pitchFamily="18" charset="0"/>
              </a:endParaRPr>
            </a:p>
          </p:txBody>
        </p:sp>
        <p:sp>
          <p:nvSpPr>
            <p:cNvPr id="11" name="Rectangle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6002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12" name="Rectangle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9050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13" name="Rectangle 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2098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14" name="Rectangle 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5146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15" name="Rectangle 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8194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16" name="Rectangle 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242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17" name="Rectangle 1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4290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18" name="Rectangle 1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7338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1350"/>
                <a:t>b</a:t>
              </a:r>
            </a:p>
          </p:txBody>
        </p:sp>
        <p:sp>
          <p:nvSpPr>
            <p:cNvPr id="19" name="Rectangle 12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0386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1350"/>
                <a:t>c</a:t>
              </a:r>
            </a:p>
          </p:txBody>
        </p:sp>
        <p:sp>
          <p:nvSpPr>
            <p:cNvPr id="20" name="Rectangle 1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3434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1350"/>
                <a:t>d</a:t>
              </a:r>
            </a:p>
          </p:txBody>
        </p:sp>
        <p:sp>
          <p:nvSpPr>
            <p:cNvPr id="21" name="Rectangle 1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6482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1350"/>
                <a:t>e</a:t>
              </a:r>
            </a:p>
          </p:txBody>
        </p:sp>
        <p:sp>
          <p:nvSpPr>
            <p:cNvPr id="22" name="Rectangle 1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9530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sz="1350"/>
                <a:t>f</a:t>
              </a:r>
            </a:p>
          </p:txBody>
        </p:sp>
        <p:sp>
          <p:nvSpPr>
            <p:cNvPr id="23" name="Rectangle 16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2578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24" name="Rectangle 17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5626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25" name="Rectangle 18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8674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26" name="Rectangle 19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1722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27" name="Rectangle 20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4770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28" name="Rectangle 21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7818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29" name="Rectangle 22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0866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30" name="Rectangle 23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391400" y="160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31" name="Text Box 24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815931" y="1219200"/>
              <a:ext cx="571096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800" dirty="0"/>
                <a:t>Q:</a:t>
              </a:r>
            </a:p>
          </p:txBody>
        </p:sp>
        <p:sp>
          <p:nvSpPr>
            <p:cNvPr id="32" name="Text Box 25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561036" y="1219200"/>
              <a:ext cx="38942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500" dirty="0">
                  <a:latin typeface="+mn-lt"/>
                </a:rPr>
                <a:t>0</a:t>
              </a:r>
            </a:p>
          </p:txBody>
        </p:sp>
        <p:sp>
          <p:nvSpPr>
            <p:cNvPr id="33" name="Text Box 26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7284184" y="1219200"/>
              <a:ext cx="107337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500" dirty="0">
                  <a:latin typeface="+mn-lt"/>
                </a:rPr>
                <a:t>size - 1</a:t>
              </a:r>
            </a:p>
          </p:txBody>
        </p:sp>
        <p:cxnSp>
          <p:nvCxnSpPr>
            <p:cNvPr id="34" name="AutoShape 29"/>
            <p:cNvCxnSpPr>
              <a:cxnSpLocks noChangeShapeType="1"/>
              <a:endCxn id="18" idx="2"/>
            </p:cNvCxnSpPr>
            <p:nvPr>
              <p:custDataLst>
                <p:tags r:id="rId26"/>
              </p:custDataLst>
            </p:nvPr>
          </p:nvCxnSpPr>
          <p:spPr bwMode="auto">
            <a:xfrm flipH="1" flipV="1">
              <a:off x="3886200" y="1905000"/>
              <a:ext cx="1588" cy="2730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5" name="AutoShape 30"/>
            <p:cNvCxnSpPr>
              <a:cxnSpLocks noChangeShapeType="1"/>
            </p:cNvCxnSpPr>
            <p:nvPr>
              <p:custDataLst>
                <p:tags r:id="rId27"/>
              </p:custDataLst>
            </p:nvPr>
          </p:nvCxnSpPr>
          <p:spPr bwMode="auto">
            <a:xfrm flipV="1">
              <a:off x="5116804" y="1895605"/>
              <a:ext cx="6350" cy="2730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6" name="Text Box 25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245947" y="1981200"/>
              <a:ext cx="75918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500" dirty="0">
                  <a:latin typeface="+mn-lt"/>
                </a:rPr>
                <a:t>front</a:t>
              </a:r>
            </a:p>
          </p:txBody>
        </p:sp>
        <p:sp>
          <p:nvSpPr>
            <p:cNvPr id="37" name="Text Box 25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464463" y="2011110"/>
              <a:ext cx="789107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1500" dirty="0">
                  <a:latin typeface="+mn-lt"/>
                </a:rPr>
                <a:t>back</a:t>
              </a:r>
            </a:p>
          </p:txBody>
        </p:sp>
      </p:grpSp>
      <p:sp>
        <p:nvSpPr>
          <p:cNvPr id="42" name="Content Placeholder 2"/>
          <p:cNvSpPr>
            <a:spLocks noGrp="1"/>
          </p:cNvSpPr>
          <p:nvPr>
            <p:ph idx="1"/>
          </p:nvPr>
        </p:nvSpPr>
        <p:spPr>
          <a:xfrm>
            <a:off x="5086350" y="2000250"/>
            <a:ext cx="3879520" cy="2686050"/>
          </a:xfrm>
        </p:spPr>
        <p:txBody>
          <a:bodyPr/>
          <a:lstStyle/>
          <a:p>
            <a:r>
              <a:rPr lang="en-US" dirty="0"/>
              <a:t>What if </a:t>
            </a:r>
            <a:r>
              <a:rPr lang="en-US" b="1" i="1" dirty="0"/>
              <a:t>queue</a:t>
            </a:r>
            <a:r>
              <a:rPr lang="en-US" dirty="0"/>
              <a:t> is empty?</a:t>
            </a:r>
          </a:p>
          <a:p>
            <a:r>
              <a:rPr lang="en-US" dirty="0"/>
              <a:t>What if </a:t>
            </a:r>
            <a:r>
              <a:rPr lang="en-US" b="1" i="1" dirty="0"/>
              <a:t>array</a:t>
            </a:r>
            <a:r>
              <a:rPr lang="en-US" dirty="0"/>
              <a:t> is full?</a:t>
            </a:r>
          </a:p>
          <a:p>
            <a:r>
              <a:rPr lang="en-US" dirty="0"/>
              <a:t>How to </a:t>
            </a:r>
            <a:r>
              <a:rPr lang="en-US" i="1" dirty="0"/>
              <a:t>test</a:t>
            </a:r>
            <a:r>
              <a:rPr lang="en-US" dirty="0"/>
              <a:t> for empty?</a:t>
            </a:r>
          </a:p>
          <a:p>
            <a:r>
              <a:rPr lang="en-US" dirty="0"/>
              <a:t>What is the </a:t>
            </a:r>
            <a:r>
              <a:rPr lang="en-US" i="1" dirty="0"/>
              <a:t>complexity</a:t>
            </a:r>
            <a:r>
              <a:rPr lang="en-US" dirty="0"/>
              <a:t> of the operations?</a:t>
            </a:r>
          </a:p>
          <a:p>
            <a:r>
              <a:rPr lang="en-US" dirty="0"/>
              <a:t>Can you find the </a:t>
            </a:r>
            <a:r>
              <a:rPr lang="en-US" dirty="0" err="1"/>
              <a:t>k</a:t>
            </a:r>
            <a:r>
              <a:rPr lang="en-US" baseline="30000" dirty="0" err="1"/>
              <a:t>th</a:t>
            </a:r>
            <a:r>
              <a:rPr lang="en-US" dirty="0"/>
              <a:t> element in the queue?</a:t>
            </a:r>
          </a:p>
          <a:p>
            <a:r>
              <a:rPr lang="en-US" dirty="0"/>
              <a:t>Why do we use a circular array for a queue </a:t>
            </a:r>
            <a:r>
              <a:rPr lang="en-US" dirty="0" err="1"/>
              <a:t>vs</a:t>
            </a:r>
            <a:r>
              <a:rPr lang="en-US" dirty="0"/>
              <a:t> a standard array for a stack?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Class Practice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86349" y="1371600"/>
            <a:ext cx="3429000" cy="263149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500" dirty="0" err="1"/>
              <a:t>enqueue</a:t>
            </a:r>
            <a:r>
              <a:rPr lang="en-US" sz="1500" dirty="0"/>
              <a:t>(‘A’)</a:t>
            </a:r>
          </a:p>
          <a:p>
            <a:r>
              <a:rPr lang="en-US" sz="1500" dirty="0" err="1"/>
              <a:t>enqueue</a:t>
            </a:r>
            <a:r>
              <a:rPr lang="en-US" sz="1500" dirty="0"/>
              <a:t>(‘B’)</a:t>
            </a:r>
          </a:p>
          <a:p>
            <a:r>
              <a:rPr lang="en-US" sz="1500" dirty="0" err="1"/>
              <a:t>enqueue</a:t>
            </a:r>
            <a:r>
              <a:rPr lang="en-US" sz="1500" dirty="0"/>
              <a:t>(‘C’)</a:t>
            </a:r>
          </a:p>
          <a:p>
            <a:r>
              <a:rPr lang="en-US" sz="1500" dirty="0"/>
              <a:t>o = </a:t>
            </a:r>
            <a:r>
              <a:rPr lang="en-US" sz="1500" dirty="0" err="1"/>
              <a:t>dequeue</a:t>
            </a:r>
            <a:r>
              <a:rPr lang="en-US" sz="1500" dirty="0"/>
              <a:t>()</a:t>
            </a:r>
          </a:p>
          <a:p>
            <a:r>
              <a:rPr lang="en-US" sz="1500" dirty="0"/>
              <a:t>o = </a:t>
            </a:r>
            <a:r>
              <a:rPr lang="en-US" sz="1500" dirty="0" err="1"/>
              <a:t>dequeue</a:t>
            </a:r>
            <a:r>
              <a:rPr lang="en-US" sz="1500" dirty="0"/>
              <a:t>()</a:t>
            </a:r>
          </a:p>
          <a:p>
            <a:r>
              <a:rPr lang="en-US" sz="1500" dirty="0" err="1"/>
              <a:t>enqueue</a:t>
            </a:r>
            <a:r>
              <a:rPr lang="en-US" sz="1500" dirty="0"/>
              <a:t>(‘D’)</a:t>
            </a:r>
          </a:p>
          <a:p>
            <a:r>
              <a:rPr lang="en-US" sz="1500" dirty="0" err="1"/>
              <a:t>enqueue</a:t>
            </a:r>
            <a:r>
              <a:rPr lang="en-US" sz="1500" dirty="0"/>
              <a:t>(‘E’)</a:t>
            </a:r>
          </a:p>
          <a:p>
            <a:r>
              <a:rPr lang="en-US" sz="1500" dirty="0" err="1"/>
              <a:t>enqueue</a:t>
            </a:r>
            <a:r>
              <a:rPr lang="en-US" sz="1500" dirty="0"/>
              <a:t>(‘F’)</a:t>
            </a:r>
          </a:p>
          <a:p>
            <a:r>
              <a:rPr lang="en-US" sz="1500" dirty="0" err="1"/>
              <a:t>enqueue</a:t>
            </a:r>
            <a:r>
              <a:rPr lang="en-US" sz="1500" dirty="0"/>
              <a:t>(‘G’)</a:t>
            </a:r>
          </a:p>
          <a:p>
            <a:r>
              <a:rPr lang="en-US" sz="1500" dirty="0" err="1"/>
              <a:t>enqueue</a:t>
            </a:r>
            <a:r>
              <a:rPr lang="en-US" sz="1500" dirty="0"/>
              <a:t>(‘H’)</a:t>
            </a:r>
          </a:p>
          <a:p>
            <a:r>
              <a:rPr lang="en-US" sz="1500" dirty="0" err="1"/>
              <a:t>enqueue</a:t>
            </a:r>
            <a:r>
              <a:rPr lang="en-US" sz="1500" dirty="0"/>
              <a:t>(‘I’)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328234" y="857250"/>
            <a:ext cx="3415216" cy="1028700"/>
            <a:chOff x="11003" y="1143000"/>
            <a:chExt cx="4713397" cy="1524001"/>
          </a:xfrm>
        </p:grpSpPr>
        <p:grpSp>
          <p:nvGrpSpPr>
            <p:cNvPr id="8" name="Group 7"/>
            <p:cNvGrpSpPr/>
            <p:nvPr/>
          </p:nvGrpSpPr>
          <p:grpSpPr>
            <a:xfrm>
              <a:off x="762000" y="1981201"/>
              <a:ext cx="3962400" cy="685800"/>
              <a:chOff x="838200" y="838200"/>
              <a:chExt cx="3962400" cy="685800"/>
            </a:xfrm>
          </p:grpSpPr>
          <p:sp>
            <p:nvSpPr>
              <p:cNvPr id="9" name="Rectangle 8"/>
              <p:cNvSpPr/>
              <p:nvPr/>
            </p:nvSpPr>
            <p:spPr bwMode="auto">
              <a:xfrm>
                <a:off x="838200" y="838200"/>
                <a:ext cx="3962400" cy="6858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l" defTabSz="685800"/>
                <a:endParaRPr lang="en-US" sz="1800" b="1">
                  <a:latin typeface="Times New Roman" pitchFamily="18" charset="0"/>
                </a:endParaRPr>
              </a:p>
            </p:txBody>
          </p:sp>
          <p:cxnSp>
            <p:nvCxnSpPr>
              <p:cNvPr id="10" name="Straight Connector 9"/>
              <p:cNvCxnSpPr/>
              <p:nvPr/>
            </p:nvCxnSpPr>
            <p:spPr bwMode="auto">
              <a:xfrm>
                <a:off x="1447800" y="838200"/>
                <a:ext cx="0" cy="6858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Straight Connector 10"/>
              <p:cNvCxnSpPr/>
              <p:nvPr/>
            </p:nvCxnSpPr>
            <p:spPr bwMode="auto">
              <a:xfrm>
                <a:off x="2133600" y="838200"/>
                <a:ext cx="0" cy="6858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Connector 11"/>
              <p:cNvCxnSpPr/>
              <p:nvPr/>
            </p:nvCxnSpPr>
            <p:spPr bwMode="auto">
              <a:xfrm>
                <a:off x="2819400" y="838200"/>
                <a:ext cx="0" cy="6858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Straight Connector 12"/>
              <p:cNvCxnSpPr/>
              <p:nvPr/>
            </p:nvCxnSpPr>
            <p:spPr bwMode="auto">
              <a:xfrm>
                <a:off x="3505200" y="838200"/>
                <a:ext cx="0" cy="6858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Straight Connector 13"/>
              <p:cNvCxnSpPr/>
              <p:nvPr/>
            </p:nvCxnSpPr>
            <p:spPr bwMode="auto">
              <a:xfrm>
                <a:off x="4191000" y="838200"/>
                <a:ext cx="0" cy="6858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1" name="TextBox 20"/>
            <p:cNvSpPr txBox="1"/>
            <p:nvPr/>
          </p:nvSpPr>
          <p:spPr>
            <a:xfrm>
              <a:off x="828500" y="1143000"/>
              <a:ext cx="785822" cy="478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front</a:t>
              </a: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11003" y="1143000"/>
              <a:ext cx="816794" cy="762001"/>
              <a:chOff x="137415" y="-685801"/>
              <a:chExt cx="816794" cy="762001"/>
            </a:xfrm>
          </p:grpSpPr>
          <p:cxnSp>
            <p:nvCxnSpPr>
              <p:cNvPr id="23" name="Straight Arrow Connector 22"/>
              <p:cNvCxnSpPr/>
              <p:nvPr/>
            </p:nvCxnSpPr>
            <p:spPr bwMode="auto">
              <a:xfrm>
                <a:off x="507412" y="-152400"/>
                <a:ext cx="0" cy="2286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24" name="TextBox 23"/>
              <p:cNvSpPr txBox="1"/>
              <p:nvPr/>
            </p:nvSpPr>
            <p:spPr>
              <a:xfrm>
                <a:off x="137415" y="-685801"/>
                <a:ext cx="816794" cy="478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dirty="0"/>
                  <a:t>back</a:t>
                </a:r>
              </a:p>
            </p:txBody>
          </p:sp>
        </p:grpSp>
        <p:cxnSp>
          <p:nvCxnSpPr>
            <p:cNvPr id="27" name="Straight Arrow Connector 26"/>
            <p:cNvCxnSpPr/>
            <p:nvPr/>
          </p:nvCxnSpPr>
          <p:spPr bwMode="auto">
            <a:xfrm>
              <a:off x="990600" y="1676401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9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00200" y="1935724"/>
            <a:ext cx="3429000" cy="1378976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257175" indent="-257175">
              <a:lnSpc>
                <a:spcPct val="90000"/>
              </a:lnSpc>
              <a:spcBef>
                <a:spcPts val="150"/>
              </a:spcBef>
              <a:defRPr/>
            </a:pPr>
            <a:r>
              <a:rPr lang="en-US" sz="1500" kern="0" dirty="0">
                <a:solidFill>
                  <a:srgbClr val="7030A0"/>
                </a:solidFill>
                <a:latin typeface="Courier New" pitchFamily="49" charset="0"/>
              </a:rPr>
              <a:t>// Basic idea only!</a:t>
            </a:r>
          </a:p>
          <a:p>
            <a:pPr marL="257175" indent="-257175" algn="l" defTabSz="685800">
              <a:lnSpc>
                <a:spcPct val="90000"/>
              </a:lnSpc>
              <a:spcBef>
                <a:spcPts val="150"/>
              </a:spcBef>
              <a:defRPr/>
            </a:pPr>
            <a:r>
              <a:rPr lang="en-US" sz="1500" b="1" kern="0" dirty="0" err="1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ea typeface="+mn-ea"/>
                <a:cs typeface="+mn-cs"/>
              </a:rPr>
              <a:t>enqueue</a:t>
            </a:r>
            <a:r>
              <a:rPr lang="en-US" sz="1500" b="1" kern="0" dirty="0">
                <a:latin typeface="Courier New" pitchFamily="49" charset="0"/>
                <a:ea typeface="+mn-ea"/>
                <a:cs typeface="+mn-cs"/>
              </a:rPr>
              <a:t>(x) {</a:t>
            </a:r>
          </a:p>
          <a:p>
            <a:pPr indent="-257175">
              <a:lnSpc>
                <a:spcPct val="90000"/>
              </a:lnSpc>
              <a:spcBef>
                <a:spcPts val="150"/>
              </a:spcBef>
              <a:defRPr/>
            </a:pPr>
            <a:r>
              <a:rPr lang="en-US" sz="1500" kern="0" dirty="0">
                <a:latin typeface="Courier New" pitchFamily="49" charset="0"/>
              </a:rPr>
              <a:t>  next = (back + 1) % size </a:t>
            </a:r>
          </a:p>
          <a:p>
            <a:pPr indent="-257175" algn="l" defTabSz="685800">
              <a:lnSpc>
                <a:spcPct val="90000"/>
              </a:lnSpc>
              <a:spcBef>
                <a:spcPts val="150"/>
              </a:spcBef>
              <a:defRPr/>
            </a:pPr>
            <a:r>
              <a:rPr lang="en-US" sz="1500" b="1" kern="0" dirty="0">
                <a:latin typeface="Courier New" pitchFamily="49" charset="0"/>
              </a:rPr>
              <a:t>  Q[next] = x;</a:t>
            </a:r>
          </a:p>
          <a:p>
            <a:pPr marL="257175" indent="-257175" algn="l" defTabSz="685800">
              <a:lnSpc>
                <a:spcPct val="90000"/>
              </a:lnSpc>
              <a:spcBef>
                <a:spcPts val="150"/>
              </a:spcBef>
              <a:defRPr/>
            </a:pPr>
            <a:r>
              <a:rPr lang="en-US" sz="1500" kern="0" dirty="0">
                <a:latin typeface="Courier New" pitchFamily="49" charset="0"/>
              </a:rPr>
              <a:t>  </a:t>
            </a:r>
            <a:r>
              <a:rPr lang="en-US" sz="1500" b="1" kern="0" dirty="0">
                <a:latin typeface="Courier New" pitchFamily="49" charset="0"/>
              </a:rPr>
              <a:t>back = next</a:t>
            </a:r>
          </a:p>
          <a:p>
            <a:pPr marL="257175" indent="-257175" algn="l" defTabSz="685800">
              <a:lnSpc>
                <a:spcPct val="90000"/>
              </a:lnSpc>
              <a:spcBef>
                <a:spcPts val="150"/>
              </a:spcBef>
              <a:defRPr/>
            </a:pPr>
            <a:r>
              <a:rPr lang="en-US" sz="1500" b="1" kern="0" dirty="0">
                <a:latin typeface="Courier New" pitchFamily="49" charset="0"/>
              </a:rPr>
              <a:t>}</a:t>
            </a:r>
          </a:p>
        </p:txBody>
      </p:sp>
      <p:sp>
        <p:nvSpPr>
          <p:cNvPr id="30" name="Text Box 3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35039" y="3371850"/>
            <a:ext cx="4453232" cy="160556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ts val="150"/>
              </a:spcBef>
            </a:pPr>
            <a:r>
              <a:rPr lang="en-US" sz="1500" kern="0" dirty="0">
                <a:solidFill>
                  <a:srgbClr val="7030A0"/>
                </a:solidFill>
                <a:latin typeface="Courier New" pitchFamily="49" charset="0"/>
              </a:rPr>
              <a:t>// Basic idea only!</a:t>
            </a:r>
          </a:p>
          <a:p>
            <a:pPr algn="l">
              <a:spcBef>
                <a:spcPts val="150"/>
              </a:spcBef>
            </a:pPr>
            <a:r>
              <a:rPr lang="en-US" sz="1500" b="1" dirty="0" err="1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dequeue</a:t>
            </a:r>
            <a:r>
              <a:rPr lang="en-US" sz="1500" b="1" dirty="0">
                <a:latin typeface="Courier New" pitchFamily="49" charset="0"/>
              </a:rPr>
              <a:t>() {</a:t>
            </a:r>
          </a:p>
          <a:p>
            <a:pPr marL="0" lvl="1" algn="l">
              <a:spcBef>
                <a:spcPts val="150"/>
              </a:spcBef>
            </a:pPr>
            <a:r>
              <a:rPr lang="en-US" sz="1500" b="1" dirty="0">
                <a:latin typeface="Courier New" pitchFamily="49" charset="0"/>
              </a:rPr>
              <a:t>  x = Q[front];</a:t>
            </a:r>
          </a:p>
          <a:p>
            <a:pPr marL="0" lvl="1" algn="l">
              <a:spcBef>
                <a:spcPts val="150"/>
              </a:spcBef>
            </a:pPr>
            <a:r>
              <a:rPr lang="en-US" sz="1500" dirty="0">
                <a:latin typeface="Courier New" pitchFamily="49" charset="0"/>
              </a:rPr>
              <a:t>  </a:t>
            </a:r>
            <a:r>
              <a:rPr lang="en-US" sz="1500" b="1" dirty="0">
                <a:latin typeface="Courier New" pitchFamily="49" charset="0"/>
              </a:rPr>
              <a:t>front = (front + 1) % size;</a:t>
            </a:r>
          </a:p>
          <a:p>
            <a:pPr marL="0" lvl="1" algn="l">
              <a:spcBef>
                <a:spcPts val="150"/>
              </a:spcBef>
            </a:pPr>
            <a:r>
              <a:rPr lang="en-US" sz="1500" dirty="0">
                <a:latin typeface="Courier New" pitchFamily="49" charset="0"/>
              </a:rPr>
              <a:t>  </a:t>
            </a:r>
            <a:r>
              <a:rPr lang="en-US" sz="1500" b="1" dirty="0">
                <a:solidFill>
                  <a:schemeClr val="accent6"/>
                </a:solidFill>
                <a:latin typeface="Courier New" pitchFamily="49" charset="0"/>
              </a:rPr>
              <a:t>return</a:t>
            </a:r>
            <a:r>
              <a:rPr lang="en-US" sz="1500" b="1" dirty="0">
                <a:latin typeface="Courier New" pitchFamily="49" charset="0"/>
              </a:rPr>
              <a:t> x;</a:t>
            </a:r>
            <a:endParaRPr lang="en-US" sz="1500" dirty="0">
              <a:latin typeface="Courier New" pitchFamily="49" charset="0"/>
            </a:endParaRPr>
          </a:p>
          <a:p>
            <a:pPr marL="0" lvl="1" algn="l">
              <a:spcBef>
                <a:spcPts val="150"/>
              </a:spcBef>
            </a:pPr>
            <a:r>
              <a:rPr lang="en-US" sz="1500" b="1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703217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B53CE0B5-4587-46C9-88FF-288BD15E3202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771650" y="628650"/>
            <a:ext cx="2971800" cy="514350"/>
            <a:chOff x="838200" y="838200"/>
            <a:chExt cx="3962400" cy="685800"/>
          </a:xfrm>
        </p:grpSpPr>
        <p:sp>
          <p:nvSpPr>
            <p:cNvPr id="6" name="Rectangle 5"/>
            <p:cNvSpPr/>
            <p:nvPr/>
          </p:nvSpPr>
          <p:spPr bwMode="auto">
            <a:xfrm>
              <a:off x="838200" y="838200"/>
              <a:ext cx="3962400" cy="6858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l" defTabSz="685800"/>
              <a:endParaRPr lang="en-US" sz="1800" b="1">
                <a:latin typeface="Times New Roman" pitchFamily="18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>
              <a:off x="1447800" y="838200"/>
              <a:ext cx="0" cy="685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2133600" y="838200"/>
              <a:ext cx="0" cy="685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2819400" y="838200"/>
              <a:ext cx="0" cy="685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3505200" y="838200"/>
              <a:ext cx="0" cy="685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4191000" y="838200"/>
              <a:ext cx="0" cy="685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4" name="Rectangle 13"/>
          <p:cNvSpPr/>
          <p:nvPr/>
        </p:nvSpPr>
        <p:spPr bwMode="auto">
          <a:xfrm>
            <a:off x="1768862" y="1485900"/>
            <a:ext cx="2971800" cy="5143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l" defTabSz="685800"/>
            <a:endParaRPr lang="en-US" sz="1800" b="1">
              <a:latin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2226062" y="1485900"/>
            <a:ext cx="0" cy="5143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2740412" y="1485900"/>
            <a:ext cx="0" cy="5143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3254762" y="1485900"/>
            <a:ext cx="0" cy="5143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3769112" y="1485900"/>
            <a:ext cx="0" cy="5143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4283462" y="1485900"/>
            <a:ext cx="0" cy="5143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Rectangle 19"/>
          <p:cNvSpPr/>
          <p:nvPr/>
        </p:nvSpPr>
        <p:spPr bwMode="auto">
          <a:xfrm>
            <a:off x="1768862" y="2366561"/>
            <a:ext cx="2971800" cy="5143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l" defTabSz="685800"/>
            <a:endParaRPr lang="en-US" sz="1800" b="1">
              <a:latin typeface="Times New Roman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2226062" y="2366561"/>
            <a:ext cx="0" cy="5143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2740412" y="2366561"/>
            <a:ext cx="0" cy="5143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3254762" y="2366561"/>
            <a:ext cx="0" cy="5143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3769112" y="2366561"/>
            <a:ext cx="0" cy="5143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4283462" y="2366561"/>
            <a:ext cx="0" cy="5143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1768862" y="3326405"/>
            <a:ext cx="2971800" cy="5143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l" defTabSz="685800"/>
            <a:endParaRPr lang="en-US" sz="1800" b="1">
              <a:latin typeface="Times New Roman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2226062" y="3326405"/>
            <a:ext cx="0" cy="5143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2740412" y="3326405"/>
            <a:ext cx="0" cy="5143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3254762" y="3326405"/>
            <a:ext cx="0" cy="5143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3769112" y="3326405"/>
            <a:ext cx="0" cy="5143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4283462" y="3326405"/>
            <a:ext cx="0" cy="5143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2" name="Group 31"/>
          <p:cNvGrpSpPr/>
          <p:nvPr/>
        </p:nvGrpSpPr>
        <p:grpSpPr>
          <a:xfrm>
            <a:off x="1301987" y="57150"/>
            <a:ext cx="292068" cy="571500"/>
            <a:chOff x="338393" y="76200"/>
            <a:chExt cx="389424" cy="762000"/>
          </a:xfrm>
        </p:grpSpPr>
        <p:cxnSp>
          <p:nvCxnSpPr>
            <p:cNvPr id="35" name="Straight Arrow Connector 34"/>
            <p:cNvCxnSpPr/>
            <p:nvPr/>
          </p:nvCxnSpPr>
          <p:spPr bwMode="auto">
            <a:xfrm>
              <a:off x="533400" y="457200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6" name="TextBox 35"/>
            <p:cNvSpPr txBox="1"/>
            <p:nvPr/>
          </p:nvSpPr>
          <p:spPr>
            <a:xfrm>
              <a:off x="338393" y="76200"/>
              <a:ext cx="3894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b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186139" y="1085850"/>
            <a:ext cx="139012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err="1"/>
              <a:t>enqueue</a:t>
            </a:r>
            <a:r>
              <a:rPr lang="en-US" sz="1500" dirty="0"/>
              <a:t>(‘A’)</a:t>
            </a:r>
          </a:p>
          <a:p>
            <a:endParaRPr lang="en-US" sz="1500" dirty="0"/>
          </a:p>
          <a:p>
            <a:endParaRPr lang="en-US" sz="1500" dirty="0"/>
          </a:p>
          <a:p>
            <a:r>
              <a:rPr lang="en-US" sz="1500" dirty="0" err="1"/>
              <a:t>enqueue</a:t>
            </a:r>
            <a:r>
              <a:rPr lang="en-US" sz="1500" dirty="0"/>
              <a:t>(‘B’)</a:t>
            </a:r>
          </a:p>
          <a:p>
            <a:endParaRPr lang="en-US" sz="1500" dirty="0"/>
          </a:p>
          <a:p>
            <a:endParaRPr lang="en-US" sz="1500" dirty="0"/>
          </a:p>
          <a:p>
            <a:r>
              <a:rPr lang="en-US" sz="1500" dirty="0" err="1"/>
              <a:t>enqueue</a:t>
            </a:r>
            <a:r>
              <a:rPr lang="en-US" sz="1500" dirty="0"/>
              <a:t>(‘C’)</a:t>
            </a:r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r>
              <a:rPr lang="en-US" sz="1500" dirty="0"/>
              <a:t>o = </a:t>
            </a:r>
            <a:r>
              <a:rPr lang="en-US" sz="1500" dirty="0" err="1"/>
              <a:t>dequeue</a:t>
            </a:r>
            <a:r>
              <a:rPr lang="en-US" sz="1500" dirty="0"/>
              <a:t>()</a:t>
            </a:r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</p:txBody>
      </p:sp>
      <p:sp>
        <p:nvSpPr>
          <p:cNvPr id="38" name="Rectangle 37"/>
          <p:cNvSpPr/>
          <p:nvPr/>
        </p:nvSpPr>
        <p:spPr bwMode="auto">
          <a:xfrm>
            <a:off x="1768862" y="4171950"/>
            <a:ext cx="2971800" cy="5143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l" defTabSz="685800"/>
            <a:endParaRPr lang="en-US" sz="1800" b="1">
              <a:latin typeface="Times New Roman" pitchFamily="18" charset="0"/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>
            <a:off x="2226062" y="4171950"/>
            <a:ext cx="0" cy="5143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2740412" y="4171950"/>
            <a:ext cx="0" cy="5143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3254762" y="4171950"/>
            <a:ext cx="0" cy="5143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3769112" y="4171950"/>
            <a:ext cx="0" cy="5143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4283462" y="4171950"/>
            <a:ext cx="0" cy="5143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4" name="Group 33"/>
          <p:cNvGrpSpPr/>
          <p:nvPr/>
        </p:nvGrpSpPr>
        <p:grpSpPr>
          <a:xfrm>
            <a:off x="1817739" y="51435"/>
            <a:ext cx="237566" cy="577215"/>
            <a:chOff x="874841" y="68580"/>
            <a:chExt cx="316754" cy="769620"/>
          </a:xfrm>
        </p:grpSpPr>
        <p:cxnSp>
          <p:nvCxnSpPr>
            <p:cNvPr id="33" name="Straight Arrow Connector 32"/>
            <p:cNvCxnSpPr/>
            <p:nvPr/>
          </p:nvCxnSpPr>
          <p:spPr bwMode="auto">
            <a:xfrm>
              <a:off x="1066800" y="457200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4" name="TextBox 43"/>
            <p:cNvSpPr txBox="1"/>
            <p:nvPr/>
          </p:nvSpPr>
          <p:spPr>
            <a:xfrm>
              <a:off x="874841" y="68580"/>
              <a:ext cx="31675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f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817739" y="1080135"/>
            <a:ext cx="237566" cy="577215"/>
            <a:chOff x="874841" y="68580"/>
            <a:chExt cx="316754" cy="769620"/>
          </a:xfrm>
        </p:grpSpPr>
        <p:cxnSp>
          <p:nvCxnSpPr>
            <p:cNvPr id="46" name="Straight Arrow Connector 45"/>
            <p:cNvCxnSpPr/>
            <p:nvPr/>
          </p:nvCxnSpPr>
          <p:spPr bwMode="auto">
            <a:xfrm>
              <a:off x="1066800" y="457200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7" name="TextBox 46"/>
            <p:cNvSpPr txBox="1"/>
            <p:nvPr/>
          </p:nvSpPr>
          <p:spPr>
            <a:xfrm>
              <a:off x="874841" y="68580"/>
              <a:ext cx="31675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f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817739" y="1943100"/>
            <a:ext cx="237566" cy="577215"/>
            <a:chOff x="874841" y="68580"/>
            <a:chExt cx="316754" cy="769620"/>
          </a:xfrm>
        </p:grpSpPr>
        <p:cxnSp>
          <p:nvCxnSpPr>
            <p:cNvPr id="49" name="Straight Arrow Connector 48"/>
            <p:cNvCxnSpPr/>
            <p:nvPr/>
          </p:nvCxnSpPr>
          <p:spPr bwMode="auto">
            <a:xfrm>
              <a:off x="1066800" y="457200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0" name="TextBox 49"/>
            <p:cNvSpPr txBox="1"/>
            <p:nvPr/>
          </p:nvSpPr>
          <p:spPr>
            <a:xfrm>
              <a:off x="874841" y="68580"/>
              <a:ext cx="31675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f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817739" y="2851785"/>
            <a:ext cx="237566" cy="577215"/>
            <a:chOff x="874841" y="68580"/>
            <a:chExt cx="316754" cy="769620"/>
          </a:xfrm>
        </p:grpSpPr>
        <p:cxnSp>
          <p:nvCxnSpPr>
            <p:cNvPr id="52" name="Straight Arrow Connector 51"/>
            <p:cNvCxnSpPr/>
            <p:nvPr/>
          </p:nvCxnSpPr>
          <p:spPr bwMode="auto">
            <a:xfrm>
              <a:off x="1066800" y="457200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3" name="TextBox 52"/>
            <p:cNvSpPr txBox="1"/>
            <p:nvPr/>
          </p:nvSpPr>
          <p:spPr>
            <a:xfrm>
              <a:off x="874841" y="68580"/>
              <a:ext cx="31675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f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345246" y="3766185"/>
            <a:ext cx="237566" cy="577215"/>
            <a:chOff x="874841" y="68580"/>
            <a:chExt cx="316754" cy="769620"/>
          </a:xfrm>
        </p:grpSpPr>
        <p:cxnSp>
          <p:nvCxnSpPr>
            <p:cNvPr id="55" name="Straight Arrow Connector 54"/>
            <p:cNvCxnSpPr/>
            <p:nvPr/>
          </p:nvCxnSpPr>
          <p:spPr bwMode="auto">
            <a:xfrm>
              <a:off x="1066800" y="457200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6" name="TextBox 55"/>
            <p:cNvSpPr txBox="1"/>
            <p:nvPr/>
          </p:nvSpPr>
          <p:spPr>
            <a:xfrm>
              <a:off x="874841" y="68580"/>
              <a:ext cx="31675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f</a:t>
              </a: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1880500" y="1654002"/>
            <a:ext cx="31290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A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855998" y="2511252"/>
            <a:ext cx="85369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A        B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884045" y="3425652"/>
            <a:ext cx="131055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A       B       C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363380" y="4282902"/>
            <a:ext cx="82266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B       C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1987787" y="1085850"/>
            <a:ext cx="292068" cy="571500"/>
            <a:chOff x="338393" y="76200"/>
            <a:chExt cx="389424" cy="762000"/>
          </a:xfrm>
        </p:grpSpPr>
        <p:cxnSp>
          <p:nvCxnSpPr>
            <p:cNvPr id="62" name="Straight Arrow Connector 61"/>
            <p:cNvCxnSpPr/>
            <p:nvPr/>
          </p:nvCxnSpPr>
          <p:spPr bwMode="auto">
            <a:xfrm>
              <a:off x="533400" y="457200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63" name="TextBox 62"/>
            <p:cNvSpPr txBox="1"/>
            <p:nvPr/>
          </p:nvSpPr>
          <p:spPr>
            <a:xfrm>
              <a:off x="338393" y="76200"/>
              <a:ext cx="3894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b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2349296" y="1943100"/>
            <a:ext cx="292068" cy="571500"/>
            <a:chOff x="338393" y="76200"/>
            <a:chExt cx="389424" cy="762000"/>
          </a:xfrm>
        </p:grpSpPr>
        <p:cxnSp>
          <p:nvCxnSpPr>
            <p:cNvPr id="65" name="Straight Arrow Connector 64"/>
            <p:cNvCxnSpPr/>
            <p:nvPr/>
          </p:nvCxnSpPr>
          <p:spPr bwMode="auto">
            <a:xfrm>
              <a:off x="533400" y="457200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66" name="TextBox 65"/>
            <p:cNvSpPr txBox="1"/>
            <p:nvPr/>
          </p:nvSpPr>
          <p:spPr>
            <a:xfrm>
              <a:off x="338393" y="76200"/>
              <a:ext cx="3894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b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2806496" y="2914650"/>
            <a:ext cx="292068" cy="571500"/>
            <a:chOff x="338393" y="76200"/>
            <a:chExt cx="389424" cy="762000"/>
          </a:xfrm>
        </p:grpSpPr>
        <p:cxnSp>
          <p:nvCxnSpPr>
            <p:cNvPr id="68" name="Straight Arrow Connector 67"/>
            <p:cNvCxnSpPr/>
            <p:nvPr/>
          </p:nvCxnSpPr>
          <p:spPr bwMode="auto">
            <a:xfrm>
              <a:off x="533400" y="457200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69" name="TextBox 68"/>
            <p:cNvSpPr txBox="1"/>
            <p:nvPr/>
          </p:nvSpPr>
          <p:spPr>
            <a:xfrm>
              <a:off x="338393" y="76200"/>
              <a:ext cx="3894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b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2845037" y="3771900"/>
            <a:ext cx="292068" cy="571500"/>
            <a:chOff x="338393" y="76200"/>
            <a:chExt cx="389424" cy="762000"/>
          </a:xfrm>
        </p:grpSpPr>
        <p:cxnSp>
          <p:nvCxnSpPr>
            <p:cNvPr id="71" name="Straight Arrow Connector 70"/>
            <p:cNvCxnSpPr/>
            <p:nvPr/>
          </p:nvCxnSpPr>
          <p:spPr bwMode="auto">
            <a:xfrm>
              <a:off x="533400" y="457200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72" name="TextBox 71"/>
            <p:cNvSpPr txBox="1"/>
            <p:nvPr/>
          </p:nvSpPr>
          <p:spPr>
            <a:xfrm>
              <a:off x="338393" y="76200"/>
              <a:ext cx="3894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46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B53CE0B5-4587-46C9-88FF-288BD15E320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771650" y="628650"/>
            <a:ext cx="2971800" cy="5143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l" defTabSz="685800"/>
            <a:endParaRPr lang="en-US" sz="1800" b="1">
              <a:latin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2228850" y="628650"/>
            <a:ext cx="0" cy="5143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2743200" y="628650"/>
            <a:ext cx="0" cy="5143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3257550" y="628650"/>
            <a:ext cx="0" cy="5143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3771900" y="628650"/>
            <a:ext cx="0" cy="5143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4286250" y="628650"/>
            <a:ext cx="0" cy="5143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tangle 13"/>
          <p:cNvSpPr/>
          <p:nvPr/>
        </p:nvSpPr>
        <p:spPr bwMode="auto">
          <a:xfrm>
            <a:off x="1768862" y="1485900"/>
            <a:ext cx="2971800" cy="5143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l" defTabSz="685800"/>
            <a:endParaRPr lang="en-US" sz="1800" b="1">
              <a:latin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2226062" y="1485900"/>
            <a:ext cx="0" cy="5143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2740412" y="1485900"/>
            <a:ext cx="0" cy="5143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3254762" y="1485900"/>
            <a:ext cx="0" cy="5143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3769112" y="1485900"/>
            <a:ext cx="0" cy="5143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4283462" y="1485900"/>
            <a:ext cx="0" cy="5143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Rectangle 19"/>
          <p:cNvSpPr/>
          <p:nvPr/>
        </p:nvSpPr>
        <p:spPr bwMode="auto">
          <a:xfrm>
            <a:off x="1768862" y="2366561"/>
            <a:ext cx="2971800" cy="5143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l" defTabSz="685800"/>
            <a:endParaRPr lang="en-US" sz="1800" b="1">
              <a:latin typeface="Times New Roman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2226062" y="2366561"/>
            <a:ext cx="0" cy="5143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2740412" y="2366561"/>
            <a:ext cx="0" cy="5143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3254762" y="2366561"/>
            <a:ext cx="0" cy="5143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3769112" y="2366561"/>
            <a:ext cx="0" cy="5143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4283462" y="2366561"/>
            <a:ext cx="0" cy="5143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1768862" y="3326405"/>
            <a:ext cx="2971800" cy="5143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l" defTabSz="685800"/>
            <a:endParaRPr lang="en-US" sz="1800" b="1">
              <a:latin typeface="Times New Roman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2226062" y="3326405"/>
            <a:ext cx="0" cy="5143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2740412" y="3326405"/>
            <a:ext cx="0" cy="5143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3254762" y="3326405"/>
            <a:ext cx="0" cy="5143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3769112" y="3326405"/>
            <a:ext cx="0" cy="5143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4283462" y="3326405"/>
            <a:ext cx="0" cy="5143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5265095" y="285750"/>
            <a:ext cx="2512226" cy="44781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o = </a:t>
            </a:r>
            <a:r>
              <a:rPr lang="en-US" sz="1500" dirty="0" err="1"/>
              <a:t>dequeue</a:t>
            </a:r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r>
              <a:rPr lang="en-US" sz="1500" dirty="0" err="1"/>
              <a:t>enqueue</a:t>
            </a:r>
            <a:r>
              <a:rPr lang="en-US" sz="1500" dirty="0"/>
              <a:t>(‘D’)</a:t>
            </a:r>
          </a:p>
          <a:p>
            <a:endParaRPr lang="en-US" sz="1500" dirty="0"/>
          </a:p>
          <a:p>
            <a:endParaRPr lang="en-US" sz="1500" dirty="0"/>
          </a:p>
          <a:p>
            <a:r>
              <a:rPr lang="en-US" sz="1500" dirty="0" err="1"/>
              <a:t>enqueue</a:t>
            </a:r>
            <a:r>
              <a:rPr lang="en-US" sz="1500" dirty="0"/>
              <a:t>(‘E’)</a:t>
            </a:r>
          </a:p>
          <a:p>
            <a:endParaRPr lang="en-US" sz="2250" dirty="0"/>
          </a:p>
          <a:p>
            <a:endParaRPr lang="en-US" sz="2250" dirty="0"/>
          </a:p>
          <a:p>
            <a:r>
              <a:rPr lang="en-US" sz="1500" dirty="0" err="1"/>
              <a:t>enqueue</a:t>
            </a:r>
            <a:r>
              <a:rPr lang="en-US" sz="1500" dirty="0"/>
              <a:t>(‘F’)</a:t>
            </a:r>
          </a:p>
          <a:p>
            <a:endParaRPr lang="en-US" sz="1500" dirty="0"/>
          </a:p>
          <a:p>
            <a:endParaRPr lang="en-US" sz="1500" dirty="0"/>
          </a:p>
          <a:p>
            <a:r>
              <a:rPr lang="en-US" sz="1500" dirty="0" err="1"/>
              <a:t>enqueue</a:t>
            </a:r>
            <a:r>
              <a:rPr lang="en-US" sz="1500" dirty="0"/>
              <a:t>(‘G’), </a:t>
            </a:r>
            <a:r>
              <a:rPr lang="en-US" sz="1500" dirty="0" err="1"/>
              <a:t>enqueue</a:t>
            </a:r>
            <a:r>
              <a:rPr lang="en-US" sz="1500" dirty="0"/>
              <a:t>(‘H’)</a:t>
            </a:r>
          </a:p>
          <a:p>
            <a:endParaRPr lang="en-US" sz="1500" dirty="0"/>
          </a:p>
          <a:p>
            <a:endParaRPr lang="en-US" sz="1500" dirty="0"/>
          </a:p>
          <a:p>
            <a:r>
              <a:rPr lang="en-US" sz="1500" dirty="0" err="1"/>
              <a:t>enqueue</a:t>
            </a:r>
            <a:r>
              <a:rPr lang="en-US" sz="1500" dirty="0"/>
              <a:t>(‘</a:t>
            </a:r>
            <a:r>
              <a:rPr lang="en-US" sz="1500" dirty="0" err="1"/>
              <a:t>i</a:t>
            </a:r>
            <a:r>
              <a:rPr lang="en-US" sz="1500" dirty="0"/>
              <a:t>’)</a:t>
            </a:r>
          </a:p>
          <a:p>
            <a:endParaRPr lang="en-US" sz="1500" dirty="0"/>
          </a:p>
          <a:p>
            <a:endParaRPr lang="en-US" sz="1500" dirty="0"/>
          </a:p>
        </p:txBody>
      </p:sp>
      <p:sp>
        <p:nvSpPr>
          <p:cNvPr id="32" name="Rectangle 31"/>
          <p:cNvSpPr/>
          <p:nvPr/>
        </p:nvSpPr>
        <p:spPr bwMode="auto">
          <a:xfrm>
            <a:off x="1768862" y="4114800"/>
            <a:ext cx="2971800" cy="5143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l" defTabSz="685800"/>
            <a:endParaRPr lang="en-US" sz="1800" b="1">
              <a:latin typeface="Times New Roman" pitchFamily="18" charset="0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2226062" y="4114800"/>
            <a:ext cx="0" cy="5143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2740412" y="4114800"/>
            <a:ext cx="0" cy="5143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3254762" y="4114800"/>
            <a:ext cx="0" cy="5143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3769112" y="4114800"/>
            <a:ext cx="0" cy="5143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4283462" y="4114800"/>
            <a:ext cx="0" cy="5143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8" name="Group 37"/>
          <p:cNvGrpSpPr/>
          <p:nvPr/>
        </p:nvGrpSpPr>
        <p:grpSpPr>
          <a:xfrm>
            <a:off x="2859596" y="57150"/>
            <a:ext cx="237566" cy="577215"/>
            <a:chOff x="874841" y="68580"/>
            <a:chExt cx="316754" cy="769620"/>
          </a:xfrm>
        </p:grpSpPr>
        <p:cxnSp>
          <p:nvCxnSpPr>
            <p:cNvPr id="39" name="Straight Arrow Connector 38"/>
            <p:cNvCxnSpPr/>
            <p:nvPr/>
          </p:nvCxnSpPr>
          <p:spPr bwMode="auto">
            <a:xfrm>
              <a:off x="1066800" y="457200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0" name="TextBox 39"/>
            <p:cNvSpPr txBox="1"/>
            <p:nvPr/>
          </p:nvSpPr>
          <p:spPr>
            <a:xfrm>
              <a:off x="874841" y="68580"/>
              <a:ext cx="31675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f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916746" y="965835"/>
            <a:ext cx="237566" cy="577215"/>
            <a:chOff x="874841" y="68580"/>
            <a:chExt cx="316754" cy="769620"/>
          </a:xfrm>
        </p:grpSpPr>
        <p:cxnSp>
          <p:nvCxnSpPr>
            <p:cNvPr id="42" name="Straight Arrow Connector 41"/>
            <p:cNvCxnSpPr/>
            <p:nvPr/>
          </p:nvCxnSpPr>
          <p:spPr bwMode="auto">
            <a:xfrm>
              <a:off x="1066800" y="457200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3" name="TextBox 42"/>
            <p:cNvSpPr txBox="1"/>
            <p:nvPr/>
          </p:nvSpPr>
          <p:spPr>
            <a:xfrm>
              <a:off x="874841" y="68580"/>
              <a:ext cx="31675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f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903589" y="1937385"/>
            <a:ext cx="237566" cy="577215"/>
            <a:chOff x="874841" y="68580"/>
            <a:chExt cx="316754" cy="769620"/>
          </a:xfrm>
        </p:grpSpPr>
        <p:cxnSp>
          <p:nvCxnSpPr>
            <p:cNvPr id="45" name="Straight Arrow Connector 44"/>
            <p:cNvCxnSpPr/>
            <p:nvPr/>
          </p:nvCxnSpPr>
          <p:spPr bwMode="auto">
            <a:xfrm>
              <a:off x="1066800" y="457200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6" name="TextBox 45"/>
            <p:cNvSpPr txBox="1"/>
            <p:nvPr/>
          </p:nvSpPr>
          <p:spPr>
            <a:xfrm>
              <a:off x="874841" y="68580"/>
              <a:ext cx="31675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f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903589" y="2851785"/>
            <a:ext cx="237566" cy="577215"/>
            <a:chOff x="874841" y="68580"/>
            <a:chExt cx="316754" cy="769620"/>
          </a:xfrm>
        </p:grpSpPr>
        <p:cxnSp>
          <p:nvCxnSpPr>
            <p:cNvPr id="48" name="Straight Arrow Connector 47"/>
            <p:cNvCxnSpPr/>
            <p:nvPr/>
          </p:nvCxnSpPr>
          <p:spPr bwMode="auto">
            <a:xfrm>
              <a:off x="1066800" y="457200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9" name="TextBox 48"/>
            <p:cNvSpPr txBox="1"/>
            <p:nvPr/>
          </p:nvSpPr>
          <p:spPr>
            <a:xfrm>
              <a:off x="874841" y="68580"/>
              <a:ext cx="31675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f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903589" y="3714750"/>
            <a:ext cx="237566" cy="577215"/>
            <a:chOff x="874841" y="68580"/>
            <a:chExt cx="316754" cy="769620"/>
          </a:xfrm>
        </p:grpSpPr>
        <p:cxnSp>
          <p:nvCxnSpPr>
            <p:cNvPr id="51" name="Straight Arrow Connector 50"/>
            <p:cNvCxnSpPr/>
            <p:nvPr/>
          </p:nvCxnSpPr>
          <p:spPr bwMode="auto">
            <a:xfrm>
              <a:off x="1066800" y="457200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2" name="TextBox 51"/>
            <p:cNvSpPr txBox="1"/>
            <p:nvPr/>
          </p:nvSpPr>
          <p:spPr>
            <a:xfrm>
              <a:off x="874841" y="68580"/>
              <a:ext cx="31675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f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035096" y="57150"/>
            <a:ext cx="292068" cy="571500"/>
            <a:chOff x="338393" y="76200"/>
            <a:chExt cx="389424" cy="762000"/>
          </a:xfrm>
        </p:grpSpPr>
        <p:cxnSp>
          <p:nvCxnSpPr>
            <p:cNvPr id="54" name="Straight Arrow Connector 53"/>
            <p:cNvCxnSpPr/>
            <p:nvPr/>
          </p:nvCxnSpPr>
          <p:spPr bwMode="auto">
            <a:xfrm>
              <a:off x="533400" y="457200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5" name="TextBox 54"/>
            <p:cNvSpPr txBox="1"/>
            <p:nvPr/>
          </p:nvSpPr>
          <p:spPr>
            <a:xfrm>
              <a:off x="338393" y="76200"/>
              <a:ext cx="3894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b</a:t>
              </a: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2357731" y="739602"/>
            <a:ext cx="85311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          C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880891" y="1600200"/>
            <a:ext cx="88678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C        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015266" y="2511252"/>
            <a:ext cx="117371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C      D     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040088" y="3482802"/>
            <a:ext cx="160813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C     D     E       F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988263" y="4282902"/>
            <a:ext cx="258436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G      H      C      D      E      F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3359387" y="971550"/>
            <a:ext cx="292068" cy="571500"/>
            <a:chOff x="338393" y="76200"/>
            <a:chExt cx="389424" cy="762000"/>
          </a:xfrm>
        </p:grpSpPr>
        <p:cxnSp>
          <p:nvCxnSpPr>
            <p:cNvPr id="62" name="Straight Arrow Connector 61"/>
            <p:cNvCxnSpPr/>
            <p:nvPr/>
          </p:nvCxnSpPr>
          <p:spPr bwMode="auto">
            <a:xfrm>
              <a:off x="533400" y="457200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63" name="TextBox 62"/>
            <p:cNvSpPr txBox="1"/>
            <p:nvPr/>
          </p:nvSpPr>
          <p:spPr>
            <a:xfrm>
              <a:off x="338393" y="76200"/>
              <a:ext cx="3894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b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835196" y="1885950"/>
            <a:ext cx="292068" cy="571500"/>
            <a:chOff x="338393" y="76200"/>
            <a:chExt cx="389424" cy="762000"/>
          </a:xfrm>
        </p:grpSpPr>
        <p:cxnSp>
          <p:nvCxnSpPr>
            <p:cNvPr id="65" name="Straight Arrow Connector 64"/>
            <p:cNvCxnSpPr/>
            <p:nvPr/>
          </p:nvCxnSpPr>
          <p:spPr bwMode="auto">
            <a:xfrm>
              <a:off x="533400" y="457200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66" name="TextBox 65"/>
            <p:cNvSpPr txBox="1"/>
            <p:nvPr/>
          </p:nvSpPr>
          <p:spPr>
            <a:xfrm>
              <a:off x="338393" y="76200"/>
              <a:ext cx="3894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b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388087" y="2914650"/>
            <a:ext cx="292068" cy="571500"/>
            <a:chOff x="338393" y="76200"/>
            <a:chExt cx="389424" cy="762000"/>
          </a:xfrm>
        </p:grpSpPr>
        <p:cxnSp>
          <p:nvCxnSpPr>
            <p:cNvPr id="68" name="Straight Arrow Connector 67"/>
            <p:cNvCxnSpPr/>
            <p:nvPr/>
          </p:nvCxnSpPr>
          <p:spPr bwMode="auto">
            <a:xfrm>
              <a:off x="533400" y="457200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69" name="TextBox 68"/>
            <p:cNvSpPr txBox="1"/>
            <p:nvPr/>
          </p:nvSpPr>
          <p:spPr>
            <a:xfrm>
              <a:off x="338393" y="76200"/>
              <a:ext cx="3894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b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2330687" y="3714750"/>
            <a:ext cx="292068" cy="571500"/>
            <a:chOff x="338393" y="76200"/>
            <a:chExt cx="389424" cy="762000"/>
          </a:xfrm>
        </p:grpSpPr>
        <p:cxnSp>
          <p:nvCxnSpPr>
            <p:cNvPr id="71" name="Straight Arrow Connector 70"/>
            <p:cNvCxnSpPr/>
            <p:nvPr/>
          </p:nvCxnSpPr>
          <p:spPr bwMode="auto">
            <a:xfrm>
              <a:off x="533400" y="457200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72" name="TextBox 71"/>
            <p:cNvSpPr txBox="1"/>
            <p:nvPr/>
          </p:nvSpPr>
          <p:spPr>
            <a:xfrm>
              <a:off x="338393" y="76200"/>
              <a:ext cx="3894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120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  <p:bldP spid="6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Linked List Queue Data Structure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2457450" y="971550"/>
            <a:ext cx="4000500" cy="857250"/>
            <a:chOff x="1752600" y="1295400"/>
            <a:chExt cx="5334000" cy="1143000"/>
          </a:xfrm>
        </p:grpSpPr>
        <p:sp>
          <p:nvSpPr>
            <p:cNvPr id="35" name="Rectangle 34"/>
            <p:cNvSpPr/>
            <p:nvPr/>
          </p:nvSpPr>
          <p:spPr bwMode="auto">
            <a:xfrm>
              <a:off x="1752600" y="1295400"/>
              <a:ext cx="5334000" cy="1143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l" defTabSz="685800"/>
              <a:endParaRPr lang="en-US" sz="1800" b="1">
                <a:latin typeface="Times New Roman" pitchFamily="18" charset="0"/>
              </a:endParaRPr>
            </a:p>
          </p:txBody>
        </p:sp>
        <p:grpSp>
          <p:nvGrpSpPr>
            <p:cNvPr id="7" name="Group 29"/>
            <p:cNvGrpSpPr>
              <a:grpSpLocks/>
            </p:cNvGrpSpPr>
            <p:nvPr>
              <p:custDataLst>
                <p:tags r:id="rId3"/>
              </p:custDataLst>
            </p:nvPr>
          </p:nvGrpSpPr>
          <p:grpSpPr bwMode="auto">
            <a:xfrm>
              <a:off x="1874838" y="1371603"/>
              <a:ext cx="4830763" cy="1008064"/>
              <a:chOff x="1181" y="1190"/>
              <a:chExt cx="3043" cy="635"/>
            </a:xfrm>
          </p:grpSpPr>
          <p:sp>
            <p:nvSpPr>
              <p:cNvPr id="8" name="Rectangle 3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1344" y="1190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350"/>
                  <a:t>b</a:t>
                </a:r>
              </a:p>
            </p:txBody>
          </p:sp>
          <p:sp>
            <p:nvSpPr>
              <p:cNvPr id="9" name="Rectangle 4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1536" y="1190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500"/>
              </a:p>
            </p:txBody>
          </p:sp>
          <p:sp>
            <p:nvSpPr>
              <p:cNvPr id="10" name="Rectangle 5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1440" y="1190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500"/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1968" y="1190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350"/>
                  <a:t>c</a:t>
                </a:r>
              </a:p>
            </p:txBody>
          </p:sp>
          <p:sp>
            <p:nvSpPr>
              <p:cNvPr id="12" name="Rectangle 7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2160" y="1190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500"/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2064" y="1190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500"/>
              </a:p>
            </p:txBody>
          </p:sp>
          <p:cxnSp>
            <p:nvCxnSpPr>
              <p:cNvPr id="14" name="AutoShape 9"/>
              <p:cNvCxnSpPr>
                <a:cxnSpLocks noChangeShapeType="1"/>
                <a:stCxn id="10" idx="3"/>
                <a:endCxn id="11" idx="1"/>
              </p:cNvCxnSpPr>
              <p:nvPr>
                <p:custDataLst>
                  <p:tags r:id="rId10"/>
                </p:custDataLst>
              </p:nvPr>
            </p:nvCxnSpPr>
            <p:spPr bwMode="auto">
              <a:xfrm>
                <a:off x="1632" y="1286"/>
                <a:ext cx="336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5" name="Rectangle 10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592" y="1190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350"/>
                  <a:t>d</a:t>
                </a:r>
              </a:p>
            </p:txBody>
          </p:sp>
          <p:sp>
            <p:nvSpPr>
              <p:cNvPr id="16" name="Rectangle 11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2784" y="1190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500"/>
              </a:p>
            </p:txBody>
          </p:sp>
          <p:sp>
            <p:nvSpPr>
              <p:cNvPr id="17" name="Rectangle 12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2688" y="1190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500"/>
              </a:p>
            </p:txBody>
          </p:sp>
          <p:cxnSp>
            <p:nvCxnSpPr>
              <p:cNvPr id="18" name="AutoShape 13"/>
              <p:cNvCxnSpPr>
                <a:cxnSpLocks noChangeShapeType="1"/>
                <a:stCxn id="13" idx="3"/>
                <a:endCxn id="15" idx="1"/>
              </p:cNvCxnSpPr>
              <p:nvPr>
                <p:custDataLst>
                  <p:tags r:id="rId14"/>
                </p:custDataLst>
              </p:nvPr>
            </p:nvCxnSpPr>
            <p:spPr bwMode="auto">
              <a:xfrm>
                <a:off x="2256" y="1286"/>
                <a:ext cx="336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9" name="Rectangle 14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3216" y="1190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350"/>
                  <a:t>e</a:t>
                </a:r>
              </a:p>
            </p:txBody>
          </p:sp>
          <p:sp>
            <p:nvSpPr>
              <p:cNvPr id="20" name="Rectangle 15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3408" y="1190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500"/>
              </a:p>
            </p:txBody>
          </p:sp>
          <p:sp>
            <p:nvSpPr>
              <p:cNvPr id="21" name="Rectangle 16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3312" y="1190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500"/>
              </a:p>
            </p:txBody>
          </p:sp>
          <p:cxnSp>
            <p:nvCxnSpPr>
              <p:cNvPr id="22" name="AutoShape 17"/>
              <p:cNvCxnSpPr>
                <a:cxnSpLocks noChangeShapeType="1"/>
                <a:stCxn id="17" idx="3"/>
                <a:endCxn id="19" idx="1"/>
              </p:cNvCxnSpPr>
              <p:nvPr>
                <p:custDataLst>
                  <p:tags r:id="rId18"/>
                </p:custDataLst>
              </p:nvPr>
            </p:nvCxnSpPr>
            <p:spPr bwMode="auto">
              <a:xfrm>
                <a:off x="2880" y="1286"/>
                <a:ext cx="336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23" name="Rectangle 18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840" y="1190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350"/>
                  <a:t>f</a:t>
                </a:r>
              </a:p>
            </p:txBody>
          </p:sp>
          <p:sp>
            <p:nvSpPr>
              <p:cNvPr id="24" name="Rectangle 19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032" y="1190"/>
                <a:ext cx="192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500"/>
              </a:p>
            </p:txBody>
          </p:sp>
          <p:sp>
            <p:nvSpPr>
              <p:cNvPr id="25" name="Rectangle 20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3936" y="1190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500"/>
              </a:p>
            </p:txBody>
          </p:sp>
          <p:cxnSp>
            <p:nvCxnSpPr>
              <p:cNvPr id="26" name="AutoShape 21"/>
              <p:cNvCxnSpPr>
                <a:cxnSpLocks noChangeShapeType="1"/>
                <a:stCxn id="21" idx="3"/>
                <a:endCxn id="23" idx="1"/>
              </p:cNvCxnSpPr>
              <p:nvPr>
                <p:custDataLst>
                  <p:tags r:id="rId22"/>
                </p:custDataLst>
              </p:nvPr>
            </p:nvCxnSpPr>
            <p:spPr bwMode="auto">
              <a:xfrm>
                <a:off x="3504" y="1286"/>
                <a:ext cx="336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27" name="Line 22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032" y="1190"/>
                <a:ext cx="192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500"/>
              </a:p>
            </p:txBody>
          </p:sp>
          <p:sp>
            <p:nvSpPr>
              <p:cNvPr id="28" name="Text Box 23"/>
              <p:cNvSpPr txBox="1"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181" y="1554"/>
                <a:ext cx="478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500" dirty="0">
                    <a:latin typeface="+mn-lt"/>
                  </a:rPr>
                  <a:t>front</a:t>
                </a:r>
              </a:p>
            </p:txBody>
          </p:sp>
          <p:sp>
            <p:nvSpPr>
              <p:cNvPr id="29" name="Text Box 24"/>
              <p:cNvSpPr txBox="1"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3677" y="1554"/>
                <a:ext cx="497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sz="1500" dirty="0">
                    <a:latin typeface="+mn-lt"/>
                  </a:rPr>
                  <a:t>back</a:t>
                </a:r>
              </a:p>
            </p:txBody>
          </p:sp>
          <p:cxnSp>
            <p:nvCxnSpPr>
              <p:cNvPr id="30" name="AutoShape 25"/>
              <p:cNvCxnSpPr>
                <a:cxnSpLocks noChangeShapeType="1"/>
                <a:stCxn id="28" idx="0"/>
                <a:endCxn id="8" idx="2"/>
              </p:cNvCxnSpPr>
              <p:nvPr>
                <p:custDataLst>
                  <p:tags r:id="rId26"/>
                </p:custDataLst>
              </p:nvPr>
            </p:nvCxnSpPr>
            <p:spPr bwMode="auto">
              <a:xfrm flipV="1">
                <a:off x="1420" y="1382"/>
                <a:ext cx="20" cy="17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1" name="AutoShape 26"/>
              <p:cNvCxnSpPr>
                <a:cxnSpLocks noChangeShapeType="1"/>
                <a:stCxn id="29" idx="0"/>
                <a:endCxn id="23" idx="2"/>
              </p:cNvCxnSpPr>
              <p:nvPr>
                <p:custDataLst>
                  <p:tags r:id="rId27"/>
                </p:custDataLst>
              </p:nvPr>
            </p:nvCxnSpPr>
            <p:spPr bwMode="auto">
              <a:xfrm flipV="1">
                <a:off x="3926" y="1382"/>
                <a:ext cx="10" cy="17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</p:grpSp>
      <p:sp>
        <p:nvSpPr>
          <p:cNvPr id="33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00200" y="1935725"/>
            <a:ext cx="3371850" cy="1143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257175" indent="-257175" algn="l" defTabSz="685800">
              <a:lnSpc>
                <a:spcPct val="90000"/>
              </a:lnSpc>
              <a:spcBef>
                <a:spcPts val="150"/>
              </a:spcBef>
              <a:defRPr/>
            </a:pPr>
            <a:r>
              <a:rPr lang="en-US" sz="1500" b="1" kern="0" dirty="0">
                <a:solidFill>
                  <a:srgbClr val="7030A0"/>
                </a:solidFill>
                <a:latin typeface="Courier New" pitchFamily="49" charset="0"/>
                <a:ea typeface="+mn-ea"/>
                <a:cs typeface="+mn-cs"/>
              </a:rPr>
              <a:t>// Basic idea only!</a:t>
            </a:r>
          </a:p>
          <a:p>
            <a:pPr marL="257175" indent="-257175" algn="l" defTabSz="685800">
              <a:lnSpc>
                <a:spcPct val="90000"/>
              </a:lnSpc>
              <a:spcBef>
                <a:spcPts val="150"/>
              </a:spcBef>
              <a:defRPr/>
            </a:pPr>
            <a:r>
              <a:rPr lang="en-US" sz="1500" b="1" kern="0" dirty="0" err="1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ea typeface="+mn-ea"/>
                <a:cs typeface="+mn-cs"/>
              </a:rPr>
              <a:t>enqueue</a:t>
            </a:r>
            <a:r>
              <a:rPr lang="en-US" sz="1500" b="1" kern="0" dirty="0">
                <a:latin typeface="Courier New" pitchFamily="49" charset="0"/>
                <a:ea typeface="+mn-ea"/>
                <a:cs typeface="+mn-cs"/>
              </a:rPr>
              <a:t>(x) {</a:t>
            </a:r>
          </a:p>
          <a:p>
            <a:pPr indent="-257175" algn="l" defTabSz="685800">
              <a:lnSpc>
                <a:spcPct val="90000"/>
              </a:lnSpc>
              <a:spcBef>
                <a:spcPts val="150"/>
              </a:spcBef>
              <a:defRPr/>
            </a:pPr>
            <a:r>
              <a:rPr lang="en-US" sz="1500" kern="0" dirty="0">
                <a:latin typeface="Courier New" pitchFamily="49" charset="0"/>
              </a:rPr>
              <a:t>  </a:t>
            </a:r>
            <a:r>
              <a:rPr lang="en-US" sz="1500" b="1" kern="0" dirty="0" err="1">
                <a:latin typeface="Courier New" pitchFamily="49" charset="0"/>
              </a:rPr>
              <a:t>back.next</a:t>
            </a:r>
            <a:r>
              <a:rPr lang="en-US" sz="1500" b="1" kern="0" dirty="0">
                <a:latin typeface="Courier New" pitchFamily="49" charset="0"/>
              </a:rPr>
              <a:t> = </a:t>
            </a:r>
            <a:r>
              <a:rPr lang="en-US" sz="1500" b="1" kern="0" dirty="0">
                <a:solidFill>
                  <a:schemeClr val="accent2"/>
                </a:solidFill>
                <a:latin typeface="Courier New" pitchFamily="49" charset="0"/>
              </a:rPr>
              <a:t>new</a:t>
            </a:r>
            <a:r>
              <a:rPr lang="en-US" sz="1500" b="1" kern="0" dirty="0">
                <a:latin typeface="Courier New" pitchFamily="49" charset="0"/>
              </a:rPr>
              <a:t> Node(x);</a:t>
            </a:r>
          </a:p>
          <a:p>
            <a:pPr indent="-257175" algn="l" defTabSz="685800">
              <a:lnSpc>
                <a:spcPct val="90000"/>
              </a:lnSpc>
              <a:spcBef>
                <a:spcPts val="150"/>
              </a:spcBef>
              <a:defRPr/>
            </a:pPr>
            <a:r>
              <a:rPr lang="en-US" sz="1500" kern="0" dirty="0">
                <a:latin typeface="Courier New" pitchFamily="49" charset="0"/>
              </a:rPr>
              <a:t>  back = </a:t>
            </a:r>
            <a:r>
              <a:rPr lang="en-US" sz="1500" kern="0" dirty="0" err="1">
                <a:latin typeface="Courier New" pitchFamily="49" charset="0"/>
              </a:rPr>
              <a:t>back.next</a:t>
            </a:r>
            <a:r>
              <a:rPr lang="en-US" sz="1500" kern="0" dirty="0">
                <a:latin typeface="Courier New" pitchFamily="49" charset="0"/>
              </a:rPr>
              <a:t>;</a:t>
            </a:r>
            <a:r>
              <a:rPr lang="en-US" sz="1500" b="1" kern="0" dirty="0">
                <a:latin typeface="Courier New" pitchFamily="49" charset="0"/>
              </a:rPr>
              <a:t> </a:t>
            </a:r>
          </a:p>
          <a:p>
            <a:pPr marL="257175" indent="-257175" algn="l" defTabSz="685800">
              <a:lnSpc>
                <a:spcPct val="90000"/>
              </a:lnSpc>
              <a:spcBef>
                <a:spcPts val="150"/>
              </a:spcBef>
              <a:defRPr/>
            </a:pPr>
            <a:r>
              <a:rPr lang="en-US" sz="1500" b="1" kern="0" dirty="0">
                <a:latin typeface="Courier New" pitchFamily="49" charset="0"/>
              </a:rPr>
              <a:t>}</a:t>
            </a:r>
          </a:p>
        </p:txBody>
      </p:sp>
      <p:sp>
        <p:nvSpPr>
          <p:cNvPr id="34" name="Text Box 3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00200" y="3193026"/>
            <a:ext cx="3371850" cy="160556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ts val="150"/>
              </a:spcBef>
            </a:pPr>
            <a:r>
              <a:rPr lang="en-US" sz="1500" b="1" dirty="0">
                <a:solidFill>
                  <a:srgbClr val="7030A0"/>
                </a:solidFill>
                <a:latin typeface="Courier New" pitchFamily="49" charset="0"/>
              </a:rPr>
              <a:t>// Basic idea only!</a:t>
            </a:r>
          </a:p>
          <a:p>
            <a:pPr algn="l">
              <a:spcBef>
                <a:spcPts val="150"/>
              </a:spcBef>
            </a:pPr>
            <a:r>
              <a:rPr lang="en-US" sz="1500" b="1" dirty="0" err="1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dequeue</a:t>
            </a:r>
            <a:r>
              <a:rPr lang="en-US" sz="1500" b="1" dirty="0">
                <a:latin typeface="Courier New" pitchFamily="49" charset="0"/>
              </a:rPr>
              <a:t>() {</a:t>
            </a:r>
          </a:p>
          <a:p>
            <a:pPr marL="0" lvl="1" algn="l">
              <a:spcBef>
                <a:spcPts val="150"/>
              </a:spcBef>
            </a:pPr>
            <a:r>
              <a:rPr lang="en-US" sz="1500" b="1" dirty="0">
                <a:latin typeface="Courier New" pitchFamily="49" charset="0"/>
              </a:rPr>
              <a:t>  x = </a:t>
            </a:r>
            <a:r>
              <a:rPr lang="en-US" sz="1500" b="1" dirty="0" err="1">
                <a:latin typeface="Courier New" pitchFamily="49" charset="0"/>
              </a:rPr>
              <a:t>front.item</a:t>
            </a:r>
            <a:r>
              <a:rPr lang="en-US" sz="1500" b="1" dirty="0">
                <a:latin typeface="Courier New" pitchFamily="49" charset="0"/>
              </a:rPr>
              <a:t>;</a:t>
            </a:r>
          </a:p>
          <a:p>
            <a:pPr marL="0" lvl="1" algn="l">
              <a:spcBef>
                <a:spcPts val="150"/>
              </a:spcBef>
            </a:pPr>
            <a:r>
              <a:rPr lang="en-US" sz="1500" dirty="0">
                <a:latin typeface="Courier New" pitchFamily="49" charset="0"/>
              </a:rPr>
              <a:t>  </a:t>
            </a:r>
            <a:r>
              <a:rPr lang="en-US" sz="1500" b="1" dirty="0">
                <a:latin typeface="Courier New" pitchFamily="49" charset="0"/>
              </a:rPr>
              <a:t>front = </a:t>
            </a:r>
            <a:r>
              <a:rPr lang="en-US" sz="1500" b="1" dirty="0" err="1">
                <a:latin typeface="Courier New" pitchFamily="49" charset="0"/>
              </a:rPr>
              <a:t>front.next</a:t>
            </a:r>
            <a:r>
              <a:rPr lang="en-US" sz="1500" b="1" dirty="0">
                <a:latin typeface="Courier New" pitchFamily="49" charset="0"/>
              </a:rPr>
              <a:t>;</a:t>
            </a:r>
          </a:p>
          <a:p>
            <a:pPr marL="0" lvl="1" algn="l">
              <a:spcBef>
                <a:spcPts val="150"/>
              </a:spcBef>
            </a:pPr>
            <a:r>
              <a:rPr lang="en-US" sz="1500" dirty="0">
                <a:latin typeface="Courier New" pitchFamily="49" charset="0"/>
              </a:rPr>
              <a:t>  </a:t>
            </a:r>
            <a:r>
              <a:rPr lang="en-US" sz="1500" b="1" dirty="0">
                <a:solidFill>
                  <a:schemeClr val="accent6"/>
                </a:solidFill>
                <a:latin typeface="Courier New" pitchFamily="49" charset="0"/>
              </a:rPr>
              <a:t>return</a:t>
            </a:r>
            <a:r>
              <a:rPr lang="en-US" sz="1500" b="1" dirty="0">
                <a:latin typeface="Courier New" pitchFamily="49" charset="0"/>
              </a:rPr>
              <a:t> x;</a:t>
            </a:r>
            <a:endParaRPr lang="en-US" sz="1500" dirty="0">
              <a:latin typeface="Courier New" pitchFamily="49" charset="0"/>
            </a:endParaRPr>
          </a:p>
          <a:p>
            <a:pPr marL="0" lvl="1" algn="l">
              <a:spcBef>
                <a:spcPts val="150"/>
              </a:spcBef>
            </a:pPr>
            <a:r>
              <a:rPr lang="en-US" sz="1500" b="1" dirty="0">
                <a:latin typeface="Courier New" pitchFamily="49" charset="0"/>
              </a:rPr>
              <a:t>}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5143500" y="2000250"/>
            <a:ext cx="3762994" cy="2686050"/>
          </a:xfrm>
        </p:spPr>
        <p:txBody>
          <a:bodyPr/>
          <a:lstStyle/>
          <a:p>
            <a:r>
              <a:rPr lang="en-US" dirty="0"/>
              <a:t>What if </a:t>
            </a:r>
            <a:r>
              <a:rPr lang="en-US" b="1" i="1" dirty="0"/>
              <a:t>queue</a:t>
            </a:r>
            <a:r>
              <a:rPr lang="en-US" dirty="0"/>
              <a:t> is empty?</a:t>
            </a:r>
          </a:p>
          <a:p>
            <a:pPr lvl="1"/>
            <a:r>
              <a:rPr lang="en-US" dirty="0" err="1"/>
              <a:t>Enqueue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Dequeue</a:t>
            </a:r>
            <a:r>
              <a:rPr lang="en-US" dirty="0"/>
              <a:t>?</a:t>
            </a:r>
          </a:p>
          <a:p>
            <a:r>
              <a:rPr lang="en-US" dirty="0"/>
              <a:t>Can </a:t>
            </a:r>
            <a:r>
              <a:rPr lang="en-US" b="1" i="1" dirty="0"/>
              <a:t>list</a:t>
            </a:r>
            <a:r>
              <a:rPr lang="en-US" dirty="0"/>
              <a:t> be full?</a:t>
            </a:r>
          </a:p>
          <a:p>
            <a:r>
              <a:rPr lang="en-US" dirty="0"/>
              <a:t>How to </a:t>
            </a:r>
            <a:r>
              <a:rPr lang="en-US" i="1" dirty="0"/>
              <a:t>test</a:t>
            </a:r>
            <a:r>
              <a:rPr lang="en-US" dirty="0"/>
              <a:t> for empty?</a:t>
            </a:r>
          </a:p>
          <a:p>
            <a:r>
              <a:rPr lang="en-US" dirty="0"/>
              <a:t>What is the </a:t>
            </a:r>
            <a:r>
              <a:rPr lang="en-US" i="1" dirty="0"/>
              <a:t>complexity</a:t>
            </a:r>
            <a:r>
              <a:rPr lang="en-US" dirty="0"/>
              <a:t> of the operations?</a:t>
            </a:r>
          </a:p>
          <a:p>
            <a:r>
              <a:rPr lang="en-US" dirty="0"/>
              <a:t>Can you find the </a:t>
            </a:r>
            <a:r>
              <a:rPr lang="en-US" dirty="0" err="1"/>
              <a:t>k</a:t>
            </a:r>
            <a:r>
              <a:rPr lang="en-US" baseline="30000" dirty="0" err="1"/>
              <a:t>th</a:t>
            </a:r>
            <a:r>
              <a:rPr lang="en-US" dirty="0"/>
              <a:t> element in the queue?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Circular Array vs. Linked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83" y="1220986"/>
            <a:ext cx="7829550" cy="2971800"/>
          </a:xfrm>
        </p:spPr>
        <p:txBody>
          <a:bodyPr numCol="2"/>
          <a:lstStyle/>
          <a:p>
            <a:pPr>
              <a:buNone/>
            </a:pPr>
            <a:r>
              <a:rPr lang="en-US" b="1" dirty="0"/>
              <a:t>Array:</a:t>
            </a:r>
            <a:endParaRPr lang="en-US" b="1" dirty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–"/>
            </a:pPr>
            <a:r>
              <a:rPr lang="en-US" dirty="0">
                <a:solidFill>
                  <a:srgbClr val="000000"/>
                </a:solidFill>
              </a:rPr>
              <a:t>May waste unneeded space or run out of space</a:t>
            </a:r>
          </a:p>
          <a:p>
            <a:pPr>
              <a:buFont typeface="Arial" pitchFamily="34" charset="0"/>
              <a:buChar char="–"/>
            </a:pPr>
            <a:r>
              <a:rPr lang="en-US" dirty="0">
                <a:solidFill>
                  <a:srgbClr val="000000"/>
                </a:solidFill>
              </a:rPr>
              <a:t>Space per element excellent</a:t>
            </a:r>
          </a:p>
          <a:p>
            <a:pPr>
              <a:buFont typeface="Arial" pitchFamily="34" charset="0"/>
              <a:buChar char="–"/>
            </a:pPr>
            <a:r>
              <a:rPr lang="en-US" dirty="0">
                <a:solidFill>
                  <a:srgbClr val="000000"/>
                </a:solidFill>
              </a:rPr>
              <a:t>Operations very simple / fast</a:t>
            </a:r>
          </a:p>
          <a:p>
            <a:pPr>
              <a:buFont typeface="Arial" pitchFamily="34" charset="0"/>
              <a:buChar char="–"/>
            </a:pPr>
            <a:r>
              <a:rPr lang="en-US" dirty="0">
                <a:solidFill>
                  <a:srgbClr val="000000"/>
                </a:solidFill>
              </a:rPr>
              <a:t>Constant-time access to </a:t>
            </a:r>
            <a:r>
              <a:rPr lang="en-US" dirty="0" err="1">
                <a:solidFill>
                  <a:srgbClr val="000000"/>
                </a:solidFill>
              </a:rPr>
              <a:t>k</a:t>
            </a:r>
            <a:r>
              <a:rPr lang="en-US" baseline="30000" dirty="0" err="1">
                <a:solidFill>
                  <a:srgbClr val="000000"/>
                </a:solidFill>
              </a:rPr>
              <a:t>th</a:t>
            </a:r>
            <a:r>
              <a:rPr lang="en-US" dirty="0">
                <a:solidFill>
                  <a:srgbClr val="000000"/>
                </a:solidFill>
              </a:rPr>
              <a:t> element</a:t>
            </a:r>
          </a:p>
          <a:p>
            <a:pPr>
              <a:buFont typeface="Arial" pitchFamily="34" charset="0"/>
              <a:buChar char="–"/>
            </a:pPr>
            <a:r>
              <a:rPr lang="en-US" dirty="0">
                <a:solidFill>
                  <a:srgbClr val="000000"/>
                </a:solidFill>
              </a:rPr>
              <a:t>For operation </a:t>
            </a:r>
            <a:r>
              <a:rPr lang="en-US" dirty="0" err="1">
                <a:solidFill>
                  <a:srgbClr val="000000"/>
                </a:solidFill>
              </a:rPr>
              <a:t>insertAtPosition</a:t>
            </a:r>
            <a:r>
              <a:rPr lang="en-US" dirty="0">
                <a:solidFill>
                  <a:srgbClr val="000000"/>
                </a:solidFill>
              </a:rPr>
              <a:t>, must shift all later elements</a:t>
            </a:r>
          </a:p>
          <a:p>
            <a:pPr lvl="1">
              <a:buFont typeface="Arial" pitchFamily="34" charset="0"/>
              <a:buChar char="–"/>
            </a:pPr>
            <a:r>
              <a:rPr lang="en-US" dirty="0">
                <a:solidFill>
                  <a:srgbClr val="000000"/>
                </a:solidFill>
              </a:rPr>
              <a:t>Not in Queue ADT</a:t>
            </a:r>
          </a:p>
          <a:p>
            <a:pPr lvl="1">
              <a:buFont typeface="Arial" pitchFamily="34" charset="0"/>
              <a:buChar char="–"/>
            </a:pPr>
            <a:endParaRPr lang="en-US" dirty="0">
              <a:solidFill>
                <a:srgbClr val="000000"/>
              </a:solidFill>
            </a:endParaRPr>
          </a:p>
          <a:p>
            <a:pPr lvl="0">
              <a:buNone/>
              <a:defRPr/>
            </a:pPr>
            <a:r>
              <a:rPr lang="en-US" b="1" dirty="0">
                <a:solidFill>
                  <a:srgbClr val="000000"/>
                </a:solidFill>
              </a:rPr>
              <a:t>List:</a:t>
            </a:r>
          </a:p>
          <a:p>
            <a:pPr lvl="0">
              <a:buFont typeface="Arial" pitchFamily="34" charset="0"/>
              <a:buChar char="–"/>
              <a:defRPr/>
            </a:pPr>
            <a:r>
              <a:rPr lang="en-US" dirty="0">
                <a:solidFill>
                  <a:srgbClr val="000000"/>
                </a:solidFill>
              </a:rPr>
              <a:t>Always just enough space</a:t>
            </a:r>
          </a:p>
          <a:p>
            <a:pPr lvl="0">
              <a:buFont typeface="Arial" pitchFamily="34" charset="0"/>
              <a:buChar char="–"/>
              <a:defRPr/>
            </a:pPr>
            <a:endParaRPr lang="en-US" dirty="0">
              <a:solidFill>
                <a:srgbClr val="000000"/>
              </a:solidFill>
            </a:endParaRPr>
          </a:p>
          <a:p>
            <a:pPr lvl="0">
              <a:buFont typeface="Arial" pitchFamily="34" charset="0"/>
              <a:buChar char="–"/>
              <a:defRPr/>
            </a:pPr>
            <a:r>
              <a:rPr lang="en-US" dirty="0">
                <a:solidFill>
                  <a:srgbClr val="000000"/>
                </a:solidFill>
              </a:rPr>
              <a:t>But more space per element</a:t>
            </a:r>
          </a:p>
          <a:p>
            <a:pPr lvl="0">
              <a:buFont typeface="Arial" pitchFamily="34" charset="0"/>
              <a:buChar char="–"/>
              <a:defRPr/>
            </a:pPr>
            <a:r>
              <a:rPr lang="en-US" dirty="0">
                <a:solidFill>
                  <a:srgbClr val="000000"/>
                </a:solidFill>
              </a:rPr>
              <a:t>Operations very simple / fast</a:t>
            </a:r>
          </a:p>
          <a:p>
            <a:pPr lvl="0">
              <a:buFont typeface="Arial" pitchFamily="34" charset="0"/>
              <a:buChar char="–"/>
              <a:defRPr/>
            </a:pPr>
            <a:r>
              <a:rPr lang="en-US" dirty="0">
                <a:solidFill>
                  <a:srgbClr val="000000"/>
                </a:solidFill>
              </a:rPr>
              <a:t>No constant-time access to </a:t>
            </a:r>
            <a:r>
              <a:rPr lang="en-US" dirty="0" err="1">
                <a:solidFill>
                  <a:srgbClr val="000000"/>
                </a:solidFill>
              </a:rPr>
              <a:t>k</a:t>
            </a:r>
            <a:r>
              <a:rPr lang="en-US" baseline="30000" dirty="0" err="1">
                <a:solidFill>
                  <a:srgbClr val="000000"/>
                </a:solidFill>
              </a:rPr>
              <a:t>th</a:t>
            </a:r>
            <a:r>
              <a:rPr lang="en-US" dirty="0">
                <a:solidFill>
                  <a:srgbClr val="000000"/>
                </a:solidFill>
              </a:rPr>
              <a:t> element</a:t>
            </a:r>
            <a:endParaRPr lang="en-US" sz="1050" dirty="0">
              <a:solidFill>
                <a:srgbClr val="000000"/>
              </a:solidFill>
            </a:endParaRPr>
          </a:p>
          <a:p>
            <a:pPr lvl="0">
              <a:buFont typeface="Arial" pitchFamily="34" charset="0"/>
              <a:buChar char="–"/>
              <a:defRPr/>
            </a:pPr>
            <a:r>
              <a:rPr lang="en-US" dirty="0">
                <a:solidFill>
                  <a:srgbClr val="000000"/>
                </a:solidFill>
              </a:rPr>
              <a:t>For operation </a:t>
            </a:r>
            <a:r>
              <a:rPr lang="en-US" dirty="0" err="1">
                <a:solidFill>
                  <a:srgbClr val="000000"/>
                </a:solidFill>
              </a:rPr>
              <a:t>insertAtPosition</a:t>
            </a:r>
            <a:r>
              <a:rPr lang="en-US" dirty="0">
                <a:solidFill>
                  <a:srgbClr val="000000"/>
                </a:solidFill>
              </a:rPr>
              <a:t> must traverse all earlier elements</a:t>
            </a:r>
          </a:p>
          <a:p>
            <a:pPr marL="600075" lvl="1" indent="-257175">
              <a:buFont typeface="Arial" pitchFamily="34" charset="0"/>
              <a:buChar char="–"/>
            </a:pPr>
            <a:r>
              <a:rPr lang="en-US" dirty="0">
                <a:solidFill>
                  <a:srgbClr val="000000"/>
                </a:solidFill>
              </a:rPr>
              <a:t>Not in Queue ADT</a:t>
            </a:r>
          </a:p>
          <a:p>
            <a:pPr>
              <a:buFont typeface="Arial" pitchFamily="34" charset="0"/>
              <a:buChar char="–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Abstract data structures allow us to define a new data type and its operations.</a:t>
            </a:r>
          </a:p>
          <a:p>
            <a:endParaRPr lang="en-US" dirty="0"/>
          </a:p>
          <a:p>
            <a:r>
              <a:rPr lang="en-US" dirty="0"/>
              <a:t>Each abstraction will have one or more implementations.</a:t>
            </a:r>
          </a:p>
          <a:p>
            <a:endParaRPr lang="en-US" dirty="0"/>
          </a:p>
          <a:p>
            <a:r>
              <a:rPr lang="en-US" dirty="0"/>
              <a:t>Which implementation to use depends on the application, the expected operations, the memory and time requirements.</a:t>
            </a:r>
          </a:p>
          <a:p>
            <a:endParaRPr lang="en-US" dirty="0"/>
          </a:p>
          <a:p>
            <a:r>
              <a:rPr lang="en-US" dirty="0"/>
              <a:t>Both stacks and queues have array and linked implementations. </a:t>
            </a:r>
          </a:p>
          <a:p>
            <a:endParaRPr lang="en-US" dirty="0"/>
          </a:p>
          <a:p>
            <a:r>
              <a:rPr lang="en-US" dirty="0"/>
              <a:t>We’ll look at other ordered-queue implementations later.</a:t>
            </a:r>
          </a:p>
        </p:txBody>
      </p:sp>
    </p:spTree>
    <p:extLst>
      <p:ext uri="{BB962C8B-B14F-4D97-AF65-F5344CB8AC3E}">
        <p14:creationId xmlns:p14="http://schemas.microsoft.com/office/powerpoint/2010/main" val="332806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152C0-30BD-563F-32CE-5B207592E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One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BE966-8709-6F4E-E367-273B016BA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Welcome to </a:t>
            </a:r>
            <a:r>
              <a:rPr lang="en-US" i="1" dirty="0"/>
              <a:t>Data Structures</a:t>
            </a:r>
          </a:p>
          <a:p>
            <a:r>
              <a:rPr lang="en-US" dirty="0"/>
              <a:t>We will learn </a:t>
            </a:r>
            <a:r>
              <a:rPr lang="en-US" dirty="0">
                <a:solidFill>
                  <a:schemeClr val="accent2"/>
                </a:solidFill>
              </a:rPr>
              <a:t>fundamental data structures </a:t>
            </a:r>
            <a:r>
              <a:rPr lang="en-US" dirty="0"/>
              <a:t>and </a:t>
            </a:r>
            <a:r>
              <a:rPr lang="en-US" dirty="0">
                <a:solidFill>
                  <a:schemeClr val="accent2"/>
                </a:solidFill>
              </a:rPr>
              <a:t>algorithms</a:t>
            </a:r>
            <a:r>
              <a:rPr lang="en-US" dirty="0"/>
              <a:t> for organizing and processing information</a:t>
            </a:r>
          </a:p>
          <a:p>
            <a:pPr lvl="1"/>
            <a:r>
              <a:rPr lang="en-US" dirty="0"/>
              <a:t>Classic data structures and algorithms</a:t>
            </a:r>
          </a:p>
          <a:p>
            <a:pPr lvl="1"/>
            <a:r>
              <a:rPr lang="en-US" dirty="0"/>
              <a:t>Analyze efficiency</a:t>
            </a:r>
          </a:p>
          <a:p>
            <a:pPr lvl="1"/>
            <a:r>
              <a:rPr lang="en-US" dirty="0"/>
              <a:t>When to use</a:t>
            </a:r>
          </a:p>
          <a:p>
            <a:r>
              <a:rPr lang="en-US" dirty="0"/>
              <a:t>Today in class:</a:t>
            </a:r>
          </a:p>
          <a:p>
            <a:pPr lvl="1"/>
            <a:r>
              <a:rPr lang="en-US" dirty="0"/>
              <a:t>Course overview and policy</a:t>
            </a:r>
          </a:p>
          <a:p>
            <a:pPr lvl="1"/>
            <a:r>
              <a:rPr lang="en-US" dirty="0"/>
              <a:t>What this course is about</a:t>
            </a:r>
          </a:p>
          <a:p>
            <a:pPr lvl="1"/>
            <a:r>
              <a:rPr lang="en-US" dirty="0"/>
              <a:t>An example of abstract data structures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265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AB842-E625-2F44-F66C-5B001C54E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Staff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198C3-59DF-FFB1-B0D7-A1A423D24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Keren Zhu</a:t>
            </a:r>
          </a:p>
          <a:p>
            <a:r>
              <a:rPr lang="en-US" dirty="0"/>
              <a:t>Instructor</a:t>
            </a:r>
          </a:p>
          <a:p>
            <a:r>
              <a:rPr lang="en-US" dirty="0"/>
              <a:t>Office: SHB128</a:t>
            </a:r>
          </a:p>
          <a:p>
            <a:r>
              <a:rPr lang="en-US" dirty="0"/>
              <a:t>Office hour: Monday 2:30pm - 3:30 pm</a:t>
            </a:r>
          </a:p>
          <a:p>
            <a:r>
              <a:rPr lang="en-US" dirty="0"/>
              <a:t>Works in electronic design automation</a:t>
            </a:r>
          </a:p>
          <a:p>
            <a:endParaRPr lang="en-US" dirty="0"/>
          </a:p>
          <a:p>
            <a:r>
              <a:rPr lang="en-US" dirty="0"/>
              <a:t>Contact: </a:t>
            </a:r>
            <a:r>
              <a:rPr lang="en-US" dirty="0" err="1"/>
              <a:t>kerenzhu@cuhk.edu.hk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AEEF60-262E-D252-8381-09B70C219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8097" y="942722"/>
            <a:ext cx="2089191" cy="278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945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AB842-E625-2F44-F66C-5B001C54E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Staff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198C3-59DF-FFB1-B0D7-A1A423D24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Liang XIAO</a:t>
            </a:r>
          </a:p>
          <a:p>
            <a:r>
              <a:rPr lang="en-US" dirty="0"/>
              <a:t>TA</a:t>
            </a:r>
          </a:p>
          <a:p>
            <a:r>
              <a:rPr lang="en-US" dirty="0"/>
              <a:t>Office: SHB913</a:t>
            </a:r>
          </a:p>
          <a:p>
            <a:r>
              <a:rPr lang="en-US" dirty="0"/>
              <a:t>Office hour: 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Wed 9:00-11:00AM</a:t>
            </a:r>
            <a:r>
              <a:rPr lang="en-US" dirty="0">
                <a:effectLst/>
              </a:rPr>
              <a:t>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Contact: 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lxiao6623@gmail.com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EC464E6-FFC7-CF2D-9FAE-184506035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904" y="438150"/>
            <a:ext cx="2303283" cy="338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290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AB842-E625-2F44-F66C-5B001C54E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Staff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198C3-59DF-FFB1-B0D7-A1A423D24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Bin Xia</a:t>
            </a:r>
          </a:p>
          <a:p>
            <a:r>
              <a:rPr lang="en-US" dirty="0"/>
              <a:t>TA</a:t>
            </a:r>
          </a:p>
          <a:p>
            <a:r>
              <a:rPr lang="en-US" dirty="0"/>
              <a:t>Office: SHB904</a:t>
            </a:r>
          </a:p>
          <a:p>
            <a:r>
              <a:rPr lang="en-US" dirty="0"/>
              <a:t>Office hour: Thursday 4:00pm - 5:00 pm</a:t>
            </a:r>
          </a:p>
          <a:p>
            <a:endParaRPr lang="en-US" dirty="0"/>
          </a:p>
          <a:p>
            <a:r>
              <a:rPr lang="en-US" dirty="0"/>
              <a:t>Contact: </a:t>
            </a:r>
            <a:r>
              <a:rPr lang="en-US" sz="1800" kern="0" dirty="0" err="1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zibinxia@gmail.com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64FC4C-A4BB-F2A3-2583-790EDCCA1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5441" y="613173"/>
            <a:ext cx="2928509" cy="312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450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921F3-BA43-88B5-D926-365A2EE69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Venue and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1CCAA-7848-5632-1748-E5739FDBE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Lectures</a:t>
            </a:r>
          </a:p>
          <a:p>
            <a:pPr lvl="1"/>
            <a:r>
              <a:rPr lang="en-US" dirty="0"/>
              <a:t>Mo 4:30PM - 6:15PM	ERB  LT</a:t>
            </a:r>
          </a:p>
          <a:p>
            <a:pPr lvl="1"/>
            <a:r>
              <a:rPr lang="en-US" dirty="0"/>
              <a:t>Tu 2:30PM - 3:15PM	              SC L1</a:t>
            </a:r>
          </a:p>
          <a:p>
            <a:r>
              <a:rPr lang="en-US" dirty="0"/>
              <a:t>Tutorials</a:t>
            </a:r>
          </a:p>
          <a:p>
            <a:pPr lvl="1"/>
            <a:r>
              <a:rPr lang="en-US" dirty="0"/>
              <a:t>Wed 5:30PM - 6:15PM	SC LG23 Instructed by Liang XIAO</a:t>
            </a:r>
          </a:p>
          <a:p>
            <a:pPr lvl="1"/>
            <a:r>
              <a:rPr lang="en-US" strike="sngStrike" dirty="0"/>
              <a:t>(Wed 5:30PM - 6:15PM	ERB 407) </a:t>
            </a:r>
          </a:p>
          <a:p>
            <a:pPr lvl="1"/>
            <a:r>
              <a:rPr lang="en-US" dirty="0"/>
              <a:t>Th 5:30PM - 6:15PM	              SC LG23 Instructed by Bin XIA</a:t>
            </a:r>
          </a:p>
          <a:p>
            <a:pPr lvl="1"/>
            <a:r>
              <a:rPr lang="en-US" dirty="0"/>
              <a:t>Go over exercise problems and examples</a:t>
            </a:r>
          </a:p>
          <a:p>
            <a:r>
              <a:rPr lang="en-US" dirty="0"/>
              <a:t>We won’t record attendance, but attending lectures and tutorials in principle are required</a:t>
            </a:r>
          </a:p>
          <a:p>
            <a:pPr lvl="1"/>
            <a:r>
              <a:rPr lang="en-US" dirty="0"/>
              <a:t>Quizzes will be given during the lecture time (will be announced before classes)</a:t>
            </a:r>
          </a:p>
          <a:p>
            <a:pPr lvl="1"/>
            <a:r>
              <a:rPr lang="en-US" dirty="0"/>
              <a:t>If you are not sure, email us in advance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365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A71DC-991B-0C56-2FBF-4B31EAFAD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520BE-DF98-C7B6-791D-46601AD9D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Assessment types</a:t>
            </a:r>
          </a:p>
          <a:p>
            <a:r>
              <a:rPr lang="en-US" dirty="0"/>
              <a:t>Written homework sets 30%</a:t>
            </a:r>
          </a:p>
          <a:p>
            <a:r>
              <a:rPr lang="en-US" dirty="0"/>
              <a:t>Programming assignments 14%</a:t>
            </a:r>
          </a:p>
          <a:p>
            <a:r>
              <a:rPr lang="en-US" dirty="0"/>
              <a:t>Quizzes 6%</a:t>
            </a:r>
          </a:p>
          <a:p>
            <a:r>
              <a:rPr lang="en-US" dirty="0"/>
              <a:t>Midterm Exam 20%</a:t>
            </a:r>
          </a:p>
          <a:p>
            <a:r>
              <a:rPr lang="en-US" dirty="0"/>
              <a:t>Final Exam 30%</a:t>
            </a:r>
          </a:p>
          <a:p>
            <a:endParaRPr lang="en-US" dirty="0"/>
          </a:p>
          <a:p>
            <a:r>
              <a:rPr lang="en-US" dirty="0"/>
              <a:t>All the assignments shall be done in individual</a:t>
            </a:r>
          </a:p>
          <a:p>
            <a:r>
              <a:rPr lang="en-US" dirty="0"/>
              <a:t>Discussion is encouraged, but</a:t>
            </a:r>
            <a:r>
              <a:rPr lang="zh-CN" altLang="en-US" dirty="0"/>
              <a:t> </a:t>
            </a:r>
            <a:r>
              <a:rPr lang="en-US" altLang="zh-CN" dirty="0"/>
              <a:t>plagiarism is prohibited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127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67B55-66E4-58A4-5FB6-6DEEFBA6C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8F43D-1BE1-27F9-F6D7-6B20B779B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 homework sets (tentative)</a:t>
            </a:r>
          </a:p>
          <a:p>
            <a:r>
              <a:rPr lang="en-US" dirty="0"/>
              <a:t>Around 5 problems per homework set</a:t>
            </a:r>
          </a:p>
          <a:p>
            <a:r>
              <a:rPr lang="en-US" dirty="0"/>
              <a:t>Will be posted online and due in Tuesday</a:t>
            </a:r>
          </a:p>
          <a:p>
            <a:r>
              <a:rPr lang="en-US" dirty="0"/>
              <a:t>Suggest to submit a PDF to </a:t>
            </a:r>
            <a:r>
              <a:rPr lang="en-US" dirty="0" err="1"/>
              <a:t>blackboard.cuhk.edu.hk</a:t>
            </a:r>
            <a:endParaRPr lang="en-US" dirty="0"/>
          </a:p>
          <a:p>
            <a:pPr lvl="1"/>
            <a:r>
              <a:rPr lang="en-US" dirty="0"/>
              <a:t>Also allow to hand-in a paper version in class</a:t>
            </a:r>
          </a:p>
          <a:p>
            <a:pPr lvl="1"/>
            <a:r>
              <a:rPr lang="en-US" dirty="0"/>
              <a:t>For electronic version, either a scanned or a document is fine (like MS Word and LaTeX)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11648A-4636-6409-CBB8-C2F2AFC6A6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633" b="2094"/>
          <a:stretch/>
        </p:blipFill>
        <p:spPr>
          <a:xfrm>
            <a:off x="3586145" y="2905790"/>
            <a:ext cx="4263445" cy="206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0838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Layer Assignment for Timing Closure">
  <a:themeElements>
    <a:clrScheme name="taoluo_techon07_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aoluo_techon07_3">
      <a:majorFont>
        <a:latin typeface="Arial Black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taoluo_techon07_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oluo_techon07_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oluo_techon07_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oluo_techon07_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oluo_techon07_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oluo_techon07_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oluo_techon07_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BEDC55160503409C50603A19DB53A2" ma:contentTypeVersion="5" ma:contentTypeDescription="Create a new document." ma:contentTypeScope="" ma:versionID="486b336d45ae7b47c94f035b1e26bf2f">
  <xsd:schema xmlns:xsd="http://www.w3.org/2001/XMLSchema" xmlns:xs="http://www.w3.org/2001/XMLSchema" xmlns:p="http://schemas.microsoft.com/office/2006/metadata/properties" xmlns:ns3="4a08b04d-8ebe-4265-937d-4e4b30a5ac14" xmlns:ns4="5437038a-0621-43b5-84c8-213086020dec" targetNamespace="http://schemas.microsoft.com/office/2006/metadata/properties" ma:root="true" ma:fieldsID="b5812251669c3340a299489283790a3a" ns3:_="" ns4:_="">
    <xsd:import namespace="4a08b04d-8ebe-4265-937d-4e4b30a5ac14"/>
    <xsd:import namespace="5437038a-0621-43b5-84c8-213086020de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08b04d-8ebe-4265-937d-4e4b30a5ac1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37038a-0621-43b5-84c8-213086020d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A26FB8-3C06-48DA-8651-1C0F34E6842C}">
  <ds:schemaRefs>
    <ds:schemaRef ds:uri="http://schemas.microsoft.com/office/2006/documentManagement/types"/>
    <ds:schemaRef ds:uri="http://purl.org/dc/elements/1.1/"/>
    <ds:schemaRef ds:uri="4a08b04d-8ebe-4265-937d-4e4b30a5ac14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5437038a-0621-43b5-84c8-213086020dec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DC44C86-5F96-43D9-ACFF-5531A5E75AF0}">
  <ds:schemaRefs>
    <ds:schemaRef ds:uri="4a08b04d-8ebe-4265-937d-4e4b30a5ac14"/>
    <ds:schemaRef ds:uri="5437038a-0621-43b5-84c8-213086020de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3A2AD2F-9A6A-4F3D-AF77-E4FC359103F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Layer Assignment for Timing Closure.pot</Template>
  <TotalTime>35652</TotalTime>
  <Words>1494</Words>
  <Application>Microsoft Macintosh PowerPoint</Application>
  <PresentationFormat>On-screen Show (16:9)</PresentationFormat>
  <Paragraphs>368</Paragraphs>
  <Slides>27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Arial Black</vt:lpstr>
      <vt:lpstr>Courier New</vt:lpstr>
      <vt:lpstr>Helvetica Neue</vt:lpstr>
      <vt:lpstr>Times New Roman</vt:lpstr>
      <vt:lpstr>Wingdings</vt:lpstr>
      <vt:lpstr>Layer Assignment for Timing Closure</vt:lpstr>
      <vt:lpstr>CSCI2100B: Data Structure Lecture 1: Introduction</vt:lpstr>
      <vt:lpstr>Announcement</vt:lpstr>
      <vt:lpstr>Class One Outline</vt:lpstr>
      <vt:lpstr>Course Staff</vt:lpstr>
      <vt:lpstr>Course Staff</vt:lpstr>
      <vt:lpstr>Course Staff</vt:lpstr>
      <vt:lpstr>Venue and time</vt:lpstr>
      <vt:lpstr>Grading policy</vt:lpstr>
      <vt:lpstr>Homework</vt:lpstr>
      <vt:lpstr>Programming assignments</vt:lpstr>
      <vt:lpstr>Quizzes and examples</vt:lpstr>
      <vt:lpstr>Policy on AI tools</vt:lpstr>
      <vt:lpstr>Things to do for the first week</vt:lpstr>
      <vt:lpstr>Data structures</vt:lpstr>
      <vt:lpstr>Trade-offs</vt:lpstr>
      <vt:lpstr>Terminology</vt:lpstr>
      <vt:lpstr>Example: Stacks</vt:lpstr>
      <vt:lpstr>Why Useful</vt:lpstr>
      <vt:lpstr>Stack Implementations</vt:lpstr>
      <vt:lpstr>The Queue ADT</vt:lpstr>
      <vt:lpstr>Circular Array Queue Data Structure</vt:lpstr>
      <vt:lpstr>In Class Practice</vt:lpstr>
      <vt:lpstr>PowerPoint Presentation</vt:lpstr>
      <vt:lpstr>PowerPoint Presentation</vt:lpstr>
      <vt:lpstr>Linked List Queue Data Structure</vt:lpstr>
      <vt:lpstr>Circular Array vs. Linked List</vt:lpstr>
      <vt:lpstr>Conclusion</vt:lpstr>
    </vt:vector>
  </TitlesOfParts>
  <Company>Computer Engineering Research Center at UT Austin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tluo</dc:creator>
  <cp:lastModifiedBy>Zhu, Keren</cp:lastModifiedBy>
  <cp:revision>1010</cp:revision>
  <cp:lastPrinted>2022-09-13T23:51:23Z</cp:lastPrinted>
  <dcterms:created xsi:type="dcterms:W3CDTF">2007-09-23T17:35:11Z</dcterms:created>
  <dcterms:modified xsi:type="dcterms:W3CDTF">2024-01-08T10:32:52Z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0x010100DDBEDC55160503409C50603A19DB53A2</vt:lpwstr>
  </property>
</Properties>
</file>